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6"/>
  </p:notesMasterIdLst>
  <p:sldIdLst>
    <p:sldId id="256" r:id="rId5"/>
    <p:sldId id="264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0"/>
    <a:srgbClr val="3B3D3C"/>
    <a:srgbClr val="A4A7A6"/>
    <a:srgbClr val="76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3" autoAdjust="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F2F518C-4264-4DA9-0728-3E220331FD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12616D-260B-3248-6DEF-9AD6C6149CC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873FAF2-59BB-C45A-258B-3F85BD5622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DE01E341-093B-ED59-5A61-D1C570AB425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EE155921-1826-D0E8-891C-43BDCFCFBAB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D8871EC8-21D5-B670-B66C-A49EA285B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6DDAF9-289E-49E3-96B7-50DBB1AA02D8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00609A4-6098-8AE2-5AFB-678E022195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8F1978-83D2-4FFD-8506-38FCEABA2774}" type="slidenum">
              <a:rPr lang="de-DE" altLang="de-DE" sz="1200"/>
              <a:pPr/>
              <a:t>1</a:t>
            </a:fld>
            <a:endParaRPr lang="de-DE" altLang="de-DE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1285E60-49FF-CD17-9F87-65E496DA0D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B81846C-FC2E-271B-ED12-1D9E82FCA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G_PPT Vorlagen-1">
            <a:extLst>
              <a:ext uri="{FF2B5EF4-FFF2-40B4-BE49-F238E27FC236}">
                <a16:creationId xmlns:a16="http://schemas.microsoft.com/office/drawing/2014/main" id="{2E512DE6-B3C5-F650-F03E-19D79E43F8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34FD2418-5E2E-E535-4D4F-E1287768A4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828800"/>
            <a:ext cx="9144000" cy="3657600"/>
          </a:xfrm>
          <a:prstGeom prst="rect">
            <a:avLst/>
          </a:prstGeom>
          <a:solidFill>
            <a:schemeClr val="bg1"/>
          </a:solidFill>
          <a:ln w="9525">
            <a:solidFill>
              <a:srgbClr val="767878"/>
            </a:solidFill>
            <a:miter lim="800000"/>
            <a:headEnd/>
            <a:tailEnd/>
          </a:ln>
          <a:effectLst>
            <a:outerShdw blurRad="139700" dist="38097" dir="4980076" algn="ctr" rotWithShape="0">
              <a:schemeClr val="tx2">
                <a:alpha val="21999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>
              <a:latin typeface="Arial" charset="0"/>
              <a:ea typeface="ＭＳ Ｐゴシック" charset="-128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09AADB3-39C9-E395-4F74-09D1B038A9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2000" y="3581400"/>
            <a:ext cx="76200" cy="1905000"/>
          </a:xfrm>
          <a:prstGeom prst="rect">
            <a:avLst/>
          </a:prstGeom>
          <a:solidFill>
            <a:srgbClr val="A4A7A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de-DE">
              <a:latin typeface="Arial" charset="0"/>
              <a:ea typeface="ＭＳ Ｐゴシック" charset="-128"/>
            </a:endParaRPr>
          </a:p>
        </p:txBody>
      </p:sp>
      <p:pic>
        <p:nvPicPr>
          <p:cNvPr id="5" name="Bild 11" descr="KABEG-Wolfsberg-LOGO_4c_rgb.png">
            <a:extLst>
              <a:ext uri="{FF2B5EF4-FFF2-40B4-BE49-F238E27FC236}">
                <a16:creationId xmlns:a16="http://schemas.microsoft.com/office/drawing/2014/main" id="{AABFE66C-0CE3-7AC0-CB11-180B0C185B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48063"/>
            <a:ext cx="32766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3733800" cy="1752600"/>
          </a:xfrm>
        </p:spPr>
        <p:txBody>
          <a:bodyPr/>
          <a:lstStyle>
            <a:lvl1pPr marL="0" indent="0">
              <a:buFont typeface="Wingdings" charset="2"/>
              <a:buNone/>
              <a:defRPr sz="2400"/>
            </a:lvl1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19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6F0BE0-5B29-CAEF-B801-53715F3F2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34F9DE-F335-06B2-8490-3C009B324B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ABD052-3C44-82EB-7934-AADC6633AE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C8D52E-4EE9-4239-9C64-23FBAAA10AB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8309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984250"/>
            <a:ext cx="1943100" cy="50355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984250"/>
            <a:ext cx="5676900" cy="50355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0D9E6A-9AED-A195-E0E8-92B0C6D03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716B58-C096-764B-3C0E-71DDB00D3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6864F9-EDE2-BCE2-D36B-D05CD3B15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5EB94A-7AF4-40BA-9043-E1BEA3DA682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550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929FE9-3038-00E6-C0DE-A49761A004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EF7BCF-6F4E-71CE-1D55-AFBECBEABB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241636-C0D0-79CC-D511-924918E43A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92CFC-EA57-48CE-BB75-0648FA68F67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28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7582A6-FB97-74DA-8B30-700986CC7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306DBD-A357-40EC-C602-EC503DBA65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6B101F-3126-6C90-8FA8-1C0F652FE7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B5F2E-CBB4-4EDF-97E0-987DD168A9D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275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29B513-BA96-C9B8-022F-3B9BDD3F46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1F6C6-67D0-3CC5-541D-0785D60C9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AAC4B8-1FD8-6B78-E3D2-5894CA26E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F1F9D-0883-461C-9F98-26236337F74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8556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778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2038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678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2038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678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7C714E-1086-77DD-C85C-67C7B22936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0B6ADCF-2ECF-D5D1-41E4-F08F5930E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CF84F9-1805-8CD8-E50D-24D21D413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6212F-10BF-4CAC-90ED-E6FBF1D38D9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50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8CBAE3-81DA-277E-726F-4CD01D6120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68F607-28F5-F29A-3397-6B892313FC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E47923-A194-9D35-C97B-D49E561C4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7231A0-2C48-4B67-A7A8-E4AF0B3B830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716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2CC437B-5295-EAC6-3DC2-9202DED05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7CBF39-FBD1-8036-902A-BDAD7A850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AB81BA-DFFE-EDAD-A84F-45F0D8AD8C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EEC80-1FA5-417E-875C-1CE7BD793D1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075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114658-B263-AA7A-1CA9-AFFC728381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3712CB-6DC0-D9F1-B97F-D4994D38BE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BD90D0-3D99-32B5-930F-2D354C787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7CE38-9EBE-4151-AFBA-4FB67FAE547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315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914399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62938F-25F1-D326-3771-28284A149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D2C0CB-5972-7146-8EA0-7E78C68F22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0A84C1-59EE-498F-3FAF-94055EE0A1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8473D-9A5A-4D05-BAED-1898EBE5FAF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63543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B882BE-4135-FF4A-6E6A-61ECF2322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842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1352E8C-26AE-6498-D230-957E9FD6F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86000"/>
            <a:ext cx="777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343776D-2DF1-7618-E194-9CFAF7B7D0B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767878"/>
                </a:solidFill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27A119-BCCA-1EB9-6F6C-3DD89AA9EB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767878"/>
                </a:solidFill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389F4FA-519C-B244-DA86-55D4ACEB3D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767878"/>
                </a:solidFill>
                <a:latin typeface="Verdana" panose="020B0604030504040204" pitchFamily="34" charset="0"/>
              </a:defRPr>
            </a:lvl1pPr>
          </a:lstStyle>
          <a:p>
            <a:fld id="{A31C1EBE-4D05-4BB9-8EDA-24B25DA618DF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031" name="Picture 10" descr="Linie">
            <a:extLst>
              <a:ext uri="{FF2B5EF4-FFF2-40B4-BE49-F238E27FC236}">
                <a16:creationId xmlns:a16="http://schemas.microsoft.com/office/drawing/2014/main" id="{698E37C3-1497-9592-8E86-ADCB5ED14B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33400" y="742950"/>
            <a:ext cx="6269038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Bild 13" descr="KABEG-Wolfsberg-LOGO_4c_rgb.png">
            <a:extLst>
              <a:ext uri="{FF2B5EF4-FFF2-40B4-BE49-F238E27FC236}">
                <a16:creationId xmlns:a16="http://schemas.microsoft.com/office/drawing/2014/main" id="{FAFC1B40-4EE7-FBD7-498A-A88CB5A97C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74663"/>
            <a:ext cx="16144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41" r:id="rId3"/>
    <p:sldLayoutId id="2147483740" r:id="rId4"/>
    <p:sldLayoutId id="2147483739" r:id="rId5"/>
    <p:sldLayoutId id="2147483738" r:id="rId6"/>
    <p:sldLayoutId id="2147483737" r:id="rId7"/>
    <p:sldLayoutId id="2147483736" r:id="rId8"/>
    <p:sldLayoutId id="2147483735" r:id="rId9"/>
    <p:sldLayoutId id="2147483734" r:id="rId10"/>
    <p:sldLayoutId id="21474837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690"/>
          </a:solidFill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69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69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69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569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5690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5690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5690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5690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690"/>
        </a:buClr>
        <a:buFont typeface="Wingdings" panose="05000000000000000000" pitchFamily="2" charset="2"/>
        <a:buChar char="§"/>
        <a:defRPr sz="3200">
          <a:solidFill>
            <a:srgbClr val="3B3D3C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690"/>
        </a:buClr>
        <a:buFont typeface="Wingdings" panose="05000000000000000000" pitchFamily="2" charset="2"/>
        <a:buChar char="§"/>
        <a:defRPr sz="2800">
          <a:solidFill>
            <a:srgbClr val="3B3D3C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690"/>
        </a:buClr>
        <a:buFont typeface="Wingdings" panose="05000000000000000000" pitchFamily="2" charset="2"/>
        <a:buChar char="§"/>
        <a:defRPr sz="2400">
          <a:solidFill>
            <a:srgbClr val="3B3D3C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690"/>
        </a:buClr>
        <a:buFont typeface="Wingdings" panose="05000000000000000000" pitchFamily="2" charset="2"/>
        <a:buChar char="§"/>
        <a:defRPr sz="2000">
          <a:solidFill>
            <a:srgbClr val="3B3D3C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690"/>
        </a:buClr>
        <a:buFont typeface="Wingdings" panose="05000000000000000000" pitchFamily="2" charset="2"/>
        <a:buChar char="§"/>
        <a:defRPr sz="2000">
          <a:solidFill>
            <a:srgbClr val="3B3D3C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690"/>
        </a:buClr>
        <a:buFont typeface="Wingdings" charset="2"/>
        <a:buChar char="§"/>
        <a:defRPr sz="2000">
          <a:solidFill>
            <a:srgbClr val="3B3D3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690"/>
        </a:buClr>
        <a:buFont typeface="Wingdings" charset="2"/>
        <a:buChar char="§"/>
        <a:defRPr sz="2000">
          <a:solidFill>
            <a:srgbClr val="3B3D3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690"/>
        </a:buClr>
        <a:buFont typeface="Wingdings" charset="2"/>
        <a:buChar char="§"/>
        <a:defRPr sz="2000">
          <a:solidFill>
            <a:srgbClr val="3B3D3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690"/>
        </a:buClr>
        <a:buFont typeface="Wingdings" charset="2"/>
        <a:buChar char="§"/>
        <a:defRPr sz="2000">
          <a:solidFill>
            <a:srgbClr val="3B3D3C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A7D6DD1-EE6B-DF01-ABA8-09ECF8B6F1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4292" y="1920604"/>
            <a:ext cx="8278688" cy="1219200"/>
          </a:xfrm>
        </p:spPr>
        <p:txBody>
          <a:bodyPr/>
          <a:lstStyle/>
          <a:p>
            <a:pPr eaLnBrk="1" hangingPunct="1"/>
            <a:r>
              <a:rPr lang="de-DE" altLang="de-DE" dirty="0">
                <a:latin typeface="Arial" panose="020B0604020202020204" pitchFamily="34" charset="0"/>
              </a:rPr>
              <a:t>(Gesunde) Ausgewogene Ernährung im Alltag/am Arbeitsplatz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637A8E-4551-E476-4052-954400791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124200"/>
            <a:ext cx="4190322" cy="22850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6FA0138-4DA6-5A73-7AC0-ECFD82F9E2B6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10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05" y="123639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1 Glas Apfelsaft pur (250 ml)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3F2E04-6926-4332-0FB3-65C47693C170}"/>
              </a:ext>
            </a:extLst>
          </p:cNvPr>
          <p:cNvSpPr txBox="1"/>
          <p:nvPr/>
        </p:nvSpPr>
        <p:spPr>
          <a:xfrm>
            <a:off x="4689335" y="2785948"/>
            <a:ext cx="281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9 Stück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22661D4B-D5A3-5DF8-D66B-B9B4901C7E49}"/>
              </a:ext>
            </a:extLst>
          </p:cNvPr>
          <p:cNvSpPr/>
          <p:nvPr/>
        </p:nvSpPr>
        <p:spPr>
          <a:xfrm>
            <a:off x="4081095" y="3493036"/>
            <a:ext cx="4201488" cy="2270373"/>
          </a:xfrm>
          <a:custGeom>
            <a:avLst/>
            <a:gdLst/>
            <a:ahLst/>
            <a:cxnLst/>
            <a:rect l="l" t="t" r="r" b="b"/>
            <a:pathLst>
              <a:path w="13186727" h="6160120">
                <a:moveTo>
                  <a:pt x="0" y="0"/>
                </a:moveTo>
                <a:lnTo>
                  <a:pt x="13186727" y="0"/>
                </a:lnTo>
                <a:lnTo>
                  <a:pt x="13186727" y="6160121"/>
                </a:lnTo>
                <a:lnTo>
                  <a:pt x="0" y="61601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6994" r="-1661" b="-17996"/>
            </a:stretch>
          </a:blipFill>
        </p:spPr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A6E2379-9CF6-A171-4F6C-BF1361298F61}"/>
              </a:ext>
            </a:extLst>
          </p:cNvPr>
          <p:cNvSpPr/>
          <p:nvPr/>
        </p:nvSpPr>
        <p:spPr>
          <a:xfrm>
            <a:off x="971600" y="2276872"/>
            <a:ext cx="2132346" cy="3344738"/>
          </a:xfrm>
          <a:custGeom>
            <a:avLst/>
            <a:gdLst/>
            <a:ahLst/>
            <a:cxnLst/>
            <a:rect l="l" t="t" r="r" b="b"/>
            <a:pathLst>
              <a:path w="5430418" h="7637357">
                <a:moveTo>
                  <a:pt x="0" y="0"/>
                </a:moveTo>
                <a:lnTo>
                  <a:pt x="5430417" y="0"/>
                </a:lnTo>
                <a:lnTo>
                  <a:pt x="5430417" y="7637356"/>
                </a:lnTo>
                <a:lnTo>
                  <a:pt x="0" y="763735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05E2605-3249-BAE0-25BE-E44C134298AD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15211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11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05" y="1236389"/>
            <a:ext cx="7772400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1 Glas Verdünnungssaft (250 ml mit </a:t>
            </a:r>
          </a:p>
          <a:p>
            <a:r>
              <a:rPr lang="de-DE" altLang="de-DE" kern="0" dirty="0">
                <a:latin typeface="Arial" panose="020B0604020202020204" pitchFamily="34" charset="0"/>
              </a:rPr>
              <a:t>20 ml Sirup)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3F2E04-6926-4332-0FB3-65C47693C170}"/>
              </a:ext>
            </a:extLst>
          </p:cNvPr>
          <p:cNvSpPr txBox="1"/>
          <p:nvPr/>
        </p:nvSpPr>
        <p:spPr>
          <a:xfrm>
            <a:off x="4689335" y="2785948"/>
            <a:ext cx="281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4-5 Stück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22661D4B-D5A3-5DF8-D66B-B9B4901C7E49}"/>
              </a:ext>
            </a:extLst>
          </p:cNvPr>
          <p:cNvSpPr/>
          <p:nvPr/>
        </p:nvSpPr>
        <p:spPr>
          <a:xfrm>
            <a:off x="4201245" y="3457988"/>
            <a:ext cx="2565340" cy="2270373"/>
          </a:xfrm>
          <a:custGeom>
            <a:avLst/>
            <a:gdLst/>
            <a:ahLst/>
            <a:cxnLst/>
            <a:rect l="l" t="t" r="r" b="b"/>
            <a:pathLst>
              <a:path w="13186727" h="6160120">
                <a:moveTo>
                  <a:pt x="0" y="0"/>
                </a:moveTo>
                <a:lnTo>
                  <a:pt x="13186727" y="0"/>
                </a:lnTo>
                <a:lnTo>
                  <a:pt x="13186727" y="6160121"/>
                </a:lnTo>
                <a:lnTo>
                  <a:pt x="0" y="61601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6994" r="-66498" b="-17996"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497A293-86F2-317D-99A7-711F23AF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84"/>
          <a:stretch/>
        </p:blipFill>
        <p:spPr>
          <a:xfrm>
            <a:off x="741267" y="2636912"/>
            <a:ext cx="2565340" cy="357433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1858104-F50C-F575-EFA8-F144F7EFF59B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421607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12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880" y="908720"/>
            <a:ext cx="7772400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Kohlenhydrate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D642E9E-28BE-C86C-620D-9FE8ABF3AE87}"/>
              </a:ext>
            </a:extLst>
          </p:cNvPr>
          <p:cNvSpPr txBox="1"/>
          <p:nvPr/>
        </p:nvSpPr>
        <p:spPr>
          <a:xfrm>
            <a:off x="2051720" y="1840359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= Energielieferanten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99C1F9-A796-6BF7-E874-BBAFF78DB58A}"/>
              </a:ext>
            </a:extLst>
          </p:cNvPr>
          <p:cNvSpPr txBox="1"/>
          <p:nvPr/>
        </p:nvSpPr>
        <p:spPr>
          <a:xfrm>
            <a:off x="899592" y="2492896"/>
            <a:ext cx="3046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/>
              <a:t>Einfache Kohlenhydrate: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Kurze Ketten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Schneller BZ-Anstieg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Schnelle Energie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Kurze Sättigung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6CB9CB2-28B4-A207-BD46-AA97FD842C18}"/>
              </a:ext>
            </a:extLst>
          </p:cNvPr>
          <p:cNvSpPr txBox="1"/>
          <p:nvPr/>
        </p:nvSpPr>
        <p:spPr>
          <a:xfrm>
            <a:off x="3821617" y="3103814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z.B. Weißmehl, Haushaltszucker, Honig, Süßigkeiten, Limonaden, Fruchtzucker, Milchzucker, Traubenzucker, …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F9E5BBB-11FE-218E-7D60-C4B20BD2354D}"/>
              </a:ext>
            </a:extLst>
          </p:cNvPr>
          <p:cNvSpPr txBox="1"/>
          <p:nvPr/>
        </p:nvSpPr>
        <p:spPr>
          <a:xfrm>
            <a:off x="3815916" y="5361423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z.B. Vollkornmehl und -produkte, Kartoffeln, Haferflocken, Naturreis, Hülsenfrüchte, …</a:t>
            </a:r>
          </a:p>
        </p:txBody>
      </p:sp>
      <p:pic>
        <p:nvPicPr>
          <p:cNvPr id="34818" name="Picture 2" descr="Die Grundlagen der Kohlenhydrate">
            <a:extLst>
              <a:ext uri="{FF2B5EF4-FFF2-40B4-BE49-F238E27FC236}">
                <a16:creationId xmlns:a16="http://schemas.microsoft.com/office/drawing/2014/main" id="{F29B3F70-260E-F7CF-164B-B7AFED3BD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90" y="1221377"/>
            <a:ext cx="3269717" cy="181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4FBC39B-C9E7-E01A-5A39-C3066E9283B4}"/>
              </a:ext>
            </a:extLst>
          </p:cNvPr>
          <p:cNvSpPr txBox="1"/>
          <p:nvPr/>
        </p:nvSpPr>
        <p:spPr>
          <a:xfrm>
            <a:off x="899592" y="4438094"/>
            <a:ext cx="30468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/>
              <a:t>Komplexe Kohlenhydrate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Lange Ketten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Langsamer BZ-Anstieg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Langanhaltende Energie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Lange Sättigung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91F3C90-3FCB-82F4-6476-8A9BA588C83D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8006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13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880" y="908720"/>
            <a:ext cx="7772400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Warum Vollkorn?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9B0DDA95-4742-7991-0261-45F4504D18AB}"/>
              </a:ext>
            </a:extLst>
          </p:cNvPr>
          <p:cNvSpPr/>
          <p:nvPr/>
        </p:nvSpPr>
        <p:spPr>
          <a:xfrm>
            <a:off x="644214" y="2151112"/>
            <a:ext cx="5040560" cy="3579787"/>
          </a:xfrm>
          <a:custGeom>
            <a:avLst/>
            <a:gdLst/>
            <a:ahLst/>
            <a:cxnLst/>
            <a:rect l="l" t="t" r="r" b="b"/>
            <a:pathLst>
              <a:path w="13955510" h="9385447">
                <a:moveTo>
                  <a:pt x="0" y="0"/>
                </a:moveTo>
                <a:lnTo>
                  <a:pt x="13955510" y="0"/>
                </a:lnTo>
                <a:lnTo>
                  <a:pt x="13955510" y="9385446"/>
                </a:lnTo>
                <a:lnTo>
                  <a:pt x="0" y="93854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297" t="-2016" r="-1715" b="-2016"/>
            </a:stretch>
          </a:blipFill>
        </p:spPr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513850E-A457-37B6-455B-533F02B41C2A}"/>
              </a:ext>
            </a:extLst>
          </p:cNvPr>
          <p:cNvSpPr txBox="1"/>
          <p:nvPr/>
        </p:nvSpPr>
        <p:spPr>
          <a:xfrm>
            <a:off x="6281564" y="2450357"/>
            <a:ext cx="2448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Ballaststoffe</a:t>
            </a:r>
          </a:p>
          <a:p>
            <a:endParaRPr lang="de-DE" sz="1600" dirty="0"/>
          </a:p>
          <a:p>
            <a:r>
              <a:rPr lang="de-DE" sz="1600" b="1" dirty="0"/>
              <a:t>Mineralien</a:t>
            </a:r>
            <a:r>
              <a:rPr lang="de-DE" sz="1600" dirty="0"/>
              <a:t> z.B.</a:t>
            </a:r>
          </a:p>
          <a:p>
            <a:r>
              <a:rPr lang="de-DE" sz="1600" dirty="0"/>
              <a:t>3 x mehr Eisen,</a:t>
            </a:r>
          </a:p>
          <a:p>
            <a:r>
              <a:rPr lang="de-DE" sz="1600" dirty="0"/>
              <a:t>2 x mehr Calcium,</a:t>
            </a:r>
          </a:p>
          <a:p>
            <a:r>
              <a:rPr lang="de-DE" sz="1600" dirty="0"/>
              <a:t>6 x mehr Magnesium</a:t>
            </a:r>
          </a:p>
          <a:p>
            <a:endParaRPr lang="de-DE" sz="1600" dirty="0"/>
          </a:p>
          <a:p>
            <a:r>
              <a:rPr lang="de-DE" sz="1600" b="1" dirty="0"/>
              <a:t>Vitamine </a:t>
            </a:r>
            <a:r>
              <a:rPr lang="de-DE" sz="1600" dirty="0"/>
              <a:t>z.B.</a:t>
            </a:r>
          </a:p>
          <a:p>
            <a:r>
              <a:rPr lang="de-DE" sz="1600" dirty="0"/>
              <a:t>8 x mehr Vitamin B1,</a:t>
            </a:r>
          </a:p>
          <a:p>
            <a:r>
              <a:rPr lang="de-DE" sz="1600" dirty="0"/>
              <a:t>3 x mehr Vitamin E</a:t>
            </a:r>
          </a:p>
          <a:p>
            <a:r>
              <a:rPr lang="de-DE" sz="1600" dirty="0"/>
              <a:t>9 x mehr Folsäure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B08E688-BBB0-6273-3CFD-BEE92FA30E26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423653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14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880" y="908720"/>
            <a:ext cx="7772400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Wie erkennt man Vollkornprodukte?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513850E-A457-37B6-455B-533F02B41C2A}"/>
              </a:ext>
            </a:extLst>
          </p:cNvPr>
          <p:cNvSpPr txBox="1"/>
          <p:nvPr/>
        </p:nvSpPr>
        <p:spPr>
          <a:xfrm>
            <a:off x="871972" y="1981866"/>
            <a:ext cx="770485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Wenn „Vollkorn“ drauf steht, muss mind</a:t>
            </a:r>
            <a:r>
              <a:rPr lang="de-DE" sz="1600" b="1" dirty="0"/>
              <a:t>. 90 % Vollkorn </a:t>
            </a:r>
            <a:r>
              <a:rPr lang="de-DE" sz="1600" dirty="0"/>
              <a:t>drin sein.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Die </a:t>
            </a:r>
            <a:r>
              <a:rPr lang="de-DE" sz="1600" b="1" dirty="0"/>
              <a:t>1. Zutat </a:t>
            </a:r>
            <a:r>
              <a:rPr lang="de-DE" sz="1600" dirty="0"/>
              <a:t>auf der Verpackung muss „</a:t>
            </a:r>
            <a:r>
              <a:rPr lang="de-DE" sz="1600" b="1" dirty="0"/>
              <a:t>Vollmehl</a:t>
            </a:r>
            <a:r>
              <a:rPr lang="de-DE" sz="1600" dirty="0"/>
              <a:t>“ oder „</a:t>
            </a:r>
            <a:r>
              <a:rPr lang="de-DE" sz="1600" b="1" dirty="0"/>
              <a:t>Vollkornmehl</a:t>
            </a:r>
            <a:r>
              <a:rPr lang="de-DE" sz="1600" dirty="0"/>
              <a:t>“ sein.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Dinkel </a:t>
            </a:r>
            <a:r>
              <a:rPr lang="de-DE" sz="1600" b="1" dirty="0"/>
              <a:t>≠</a:t>
            </a:r>
            <a:r>
              <a:rPr lang="de-DE" sz="1600" dirty="0"/>
              <a:t> Vollkornmehl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9D193F5-67C8-381F-0112-075A2FDCFD8B}"/>
              </a:ext>
            </a:extLst>
          </p:cNvPr>
          <p:cNvSpPr/>
          <p:nvPr/>
        </p:nvSpPr>
        <p:spPr>
          <a:xfrm>
            <a:off x="5999332" y="3233662"/>
            <a:ext cx="2385000" cy="1301538"/>
          </a:xfrm>
          <a:custGeom>
            <a:avLst/>
            <a:gdLst/>
            <a:ahLst/>
            <a:cxnLst/>
            <a:rect l="l" t="t" r="r" b="b"/>
            <a:pathLst>
              <a:path w="7667720" h="5268547">
                <a:moveTo>
                  <a:pt x="0" y="0"/>
                </a:moveTo>
                <a:lnTo>
                  <a:pt x="7667720" y="0"/>
                </a:lnTo>
                <a:lnTo>
                  <a:pt x="7667720" y="5268546"/>
                </a:lnTo>
                <a:lnTo>
                  <a:pt x="0" y="52685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4239"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E243BB0-0D62-5DC6-ADED-C3E79F2A6E7B}"/>
              </a:ext>
            </a:extLst>
          </p:cNvPr>
          <p:cNvSpPr/>
          <p:nvPr/>
        </p:nvSpPr>
        <p:spPr>
          <a:xfrm>
            <a:off x="3491879" y="3383425"/>
            <a:ext cx="1957669" cy="1166070"/>
          </a:xfrm>
          <a:custGeom>
            <a:avLst/>
            <a:gdLst/>
            <a:ahLst/>
            <a:cxnLst/>
            <a:rect l="l" t="t" r="r" b="b"/>
            <a:pathLst>
              <a:path w="7636032" h="5350272">
                <a:moveTo>
                  <a:pt x="0" y="0"/>
                </a:moveTo>
                <a:lnTo>
                  <a:pt x="7636032" y="0"/>
                </a:lnTo>
                <a:lnTo>
                  <a:pt x="7636032" y="5350272"/>
                </a:lnTo>
                <a:lnTo>
                  <a:pt x="0" y="53502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5164"/>
            </a:stretch>
          </a:blipFill>
        </p:spPr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54492E-3728-6769-65F6-7A2A3A136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68" y="3337542"/>
            <a:ext cx="2161032" cy="116607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B300D8F-7B97-376C-49F7-01B2D412BAE7}"/>
              </a:ext>
            </a:extLst>
          </p:cNvPr>
          <p:cNvSpPr txBox="1"/>
          <p:nvPr/>
        </p:nvSpPr>
        <p:spPr>
          <a:xfrm>
            <a:off x="1124471" y="4500017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Kürbiskernbrot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888673C-41D5-51E9-8128-3FA01727AB96}"/>
              </a:ext>
            </a:extLst>
          </p:cNvPr>
          <p:cNvSpPr txBox="1"/>
          <p:nvPr/>
        </p:nvSpPr>
        <p:spPr>
          <a:xfrm>
            <a:off x="3631924" y="4503268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BIO-Kornspitz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0873382-E2D9-DCA3-720C-FDF22CC1ECFC}"/>
              </a:ext>
            </a:extLst>
          </p:cNvPr>
          <p:cNvSpPr txBox="1"/>
          <p:nvPr/>
        </p:nvSpPr>
        <p:spPr>
          <a:xfrm>
            <a:off x="6553200" y="4503268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Vollkornbrot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36DF775-11CA-BA5C-3EF8-75A01088BEC7}"/>
              </a:ext>
            </a:extLst>
          </p:cNvPr>
          <p:cNvSpPr txBox="1"/>
          <p:nvPr/>
        </p:nvSpPr>
        <p:spPr>
          <a:xfrm>
            <a:off x="685800" y="4856932"/>
            <a:ext cx="2374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Zutaten: </a:t>
            </a:r>
          </a:p>
          <a:p>
            <a:r>
              <a:rPr lang="de-DE" sz="1100" dirty="0">
                <a:solidFill>
                  <a:srgbClr val="C00000"/>
                </a:solidFill>
              </a:rPr>
              <a:t>Weizenmehl, </a:t>
            </a:r>
            <a:r>
              <a:rPr lang="de-DE" sz="1100" dirty="0"/>
              <a:t>Wasser, 11,3 % Kürbiskerne, </a:t>
            </a:r>
            <a:r>
              <a:rPr lang="de-DE" sz="1100" dirty="0">
                <a:solidFill>
                  <a:srgbClr val="FF0000"/>
                </a:solidFill>
              </a:rPr>
              <a:t>Roggenmehl</a:t>
            </a:r>
            <a:r>
              <a:rPr lang="de-DE" sz="1100" dirty="0"/>
              <a:t>, Haferflocken, Sonnenblumenkerne, Sojaflocken, Speisesalz (jodiert), Weizengluten, Weizenkeime, Hefe, Backmittel (Weizenstärke, Weizengluten, </a:t>
            </a:r>
            <a:r>
              <a:rPr lang="de-DE" sz="1100" dirty="0">
                <a:solidFill>
                  <a:srgbClr val="C00000"/>
                </a:solidFill>
              </a:rPr>
              <a:t>Gerstenmalzmehl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A455A7E-9066-63FE-49B1-C256FED9422A}"/>
              </a:ext>
            </a:extLst>
          </p:cNvPr>
          <p:cNvSpPr txBox="1"/>
          <p:nvPr/>
        </p:nvSpPr>
        <p:spPr>
          <a:xfrm>
            <a:off x="3363682" y="4900893"/>
            <a:ext cx="241663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Zutaten: </a:t>
            </a:r>
          </a:p>
          <a:p>
            <a:r>
              <a:rPr lang="de-DE" sz="1100" dirty="0">
                <a:solidFill>
                  <a:srgbClr val="C00000"/>
                </a:solidFill>
              </a:rPr>
              <a:t>Weizenmehl, </a:t>
            </a:r>
            <a:r>
              <a:rPr lang="de-DE" sz="1100" dirty="0"/>
              <a:t>Wasser, </a:t>
            </a:r>
            <a:r>
              <a:rPr lang="de-DE" sz="1100" dirty="0">
                <a:solidFill>
                  <a:srgbClr val="C00000"/>
                </a:solidFill>
              </a:rPr>
              <a:t>Roggenmehl</a:t>
            </a:r>
            <a:r>
              <a:rPr lang="de-DE" sz="1100" dirty="0"/>
              <a:t>, Hefe, Speisesalz, Weizenkleie, Leinsamen, Sojaschrot, Weizenmalzschrot, Roggenschrot, Weizenschrot, Zucker, Gewürze, Stabilisator (z. B. Calciumphosphat)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E63FD06-C9FE-9732-9BA9-8ACFD856298B}"/>
              </a:ext>
            </a:extLst>
          </p:cNvPr>
          <p:cNvSpPr txBox="1"/>
          <p:nvPr/>
        </p:nvSpPr>
        <p:spPr>
          <a:xfrm>
            <a:off x="6320895" y="4900893"/>
            <a:ext cx="2369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Zutaten: </a:t>
            </a:r>
          </a:p>
          <a:p>
            <a:r>
              <a:rPr lang="de-DE" sz="1100" dirty="0">
                <a:solidFill>
                  <a:srgbClr val="92D050"/>
                </a:solidFill>
              </a:rPr>
              <a:t>Roggenvollkornmehl</a:t>
            </a:r>
            <a:r>
              <a:rPr lang="de-DE" sz="1100" dirty="0"/>
              <a:t>, </a:t>
            </a:r>
            <a:r>
              <a:rPr lang="de-DE" sz="1100" dirty="0">
                <a:solidFill>
                  <a:srgbClr val="92D050"/>
                </a:solidFill>
              </a:rPr>
              <a:t>Weizenvollkornmehl</a:t>
            </a:r>
            <a:r>
              <a:rPr lang="de-DE" sz="1100" dirty="0"/>
              <a:t>, Wasser, Roggennatursauerteig, Salz, Hefe</a:t>
            </a:r>
            <a:endParaRPr lang="de-DE" sz="1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3678B3-A96C-CC13-202F-D1427AE51EFF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39742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15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16" y="935064"/>
            <a:ext cx="7772400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Ballaststoffe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513850E-A457-37B6-455B-533F02B41C2A}"/>
              </a:ext>
            </a:extLst>
          </p:cNvPr>
          <p:cNvSpPr txBox="1"/>
          <p:nvPr/>
        </p:nvSpPr>
        <p:spPr>
          <a:xfrm>
            <a:off x="1176772" y="1664912"/>
            <a:ext cx="770485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= unverdauliche Pflanzenfasern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992D89A-DB26-6695-0D01-C44795D1E146}"/>
              </a:ext>
            </a:extLst>
          </p:cNvPr>
          <p:cNvSpPr txBox="1"/>
          <p:nvPr/>
        </p:nvSpPr>
        <p:spPr>
          <a:xfrm>
            <a:off x="615451" y="2294860"/>
            <a:ext cx="6192688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/>
              <a:t>… durchwandern den </a:t>
            </a:r>
            <a:r>
              <a:rPr lang="de-DE" sz="1600" b="1" dirty="0"/>
              <a:t>gesamten Magen-Darm-Trakt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Höherer </a:t>
            </a:r>
            <a:r>
              <a:rPr lang="de-DE" sz="1600" b="1" dirty="0"/>
              <a:t>Sättigungseffekt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Positive Wirkung auf die </a:t>
            </a:r>
            <a:r>
              <a:rPr lang="de-DE" sz="1600" b="1" dirty="0"/>
              <a:t>Blutfette </a:t>
            </a:r>
            <a:r>
              <a:rPr lang="de-DE" sz="1600" dirty="0"/>
              <a:t>(↓ Cholesterinspiegel)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Verlangsamte</a:t>
            </a:r>
            <a:r>
              <a:rPr lang="de-DE" sz="1600" dirty="0"/>
              <a:t> Aufnahme von Zucker ins Blut (DM)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Regulieren</a:t>
            </a:r>
            <a:r>
              <a:rPr lang="de-DE" sz="1600" dirty="0"/>
              <a:t> die Verdauung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sym typeface="Wingdings" panose="05000000000000000000" pitchFamily="2" charset="2"/>
              </a:rPr>
              <a:t>      erhöhtes Stuhlvolumen, schnellere Darmpassage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ym typeface="Wingdings" panose="05000000000000000000" pitchFamily="2" charset="2"/>
              </a:rPr>
              <a:t>Unterstützen eine </a:t>
            </a:r>
            <a:r>
              <a:rPr lang="de-DE" sz="1600" b="1" dirty="0">
                <a:sym typeface="Wingdings" panose="05000000000000000000" pitchFamily="2" charset="2"/>
              </a:rPr>
              <a:t>gesunde Darmflora</a:t>
            </a:r>
            <a:endParaRPr lang="de-DE" sz="16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11C2195-014A-EC89-35E4-5044FEAEEB33}"/>
              </a:ext>
            </a:extLst>
          </p:cNvPr>
          <p:cNvSpPr txBox="1"/>
          <p:nvPr/>
        </p:nvSpPr>
        <p:spPr>
          <a:xfrm>
            <a:off x="755576" y="508518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Enthalten in: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340A8EA9-7A21-1F67-5425-B2CE360C93EC}"/>
              </a:ext>
            </a:extLst>
          </p:cNvPr>
          <p:cNvSpPr/>
          <p:nvPr/>
        </p:nvSpPr>
        <p:spPr>
          <a:xfrm>
            <a:off x="1642946" y="4993253"/>
            <a:ext cx="1880944" cy="1071416"/>
          </a:xfrm>
          <a:custGeom>
            <a:avLst/>
            <a:gdLst/>
            <a:ahLst/>
            <a:cxnLst/>
            <a:rect l="l" t="t" r="r" b="b"/>
            <a:pathLst>
              <a:path w="7667720" h="5268547">
                <a:moveTo>
                  <a:pt x="0" y="0"/>
                </a:moveTo>
                <a:lnTo>
                  <a:pt x="7667720" y="0"/>
                </a:lnTo>
                <a:lnTo>
                  <a:pt x="7667720" y="5268546"/>
                </a:lnTo>
                <a:lnTo>
                  <a:pt x="0" y="52685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4239"/>
            </a:stretch>
          </a:blipFill>
        </p:spPr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582F503-31BA-0D40-C7A2-C5DC21619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229" y="4721369"/>
            <a:ext cx="1880944" cy="16928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D17DA8C-D361-8595-A7B6-7E2DA2E4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128" y="5973013"/>
            <a:ext cx="1283861" cy="85557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3E7C3BD-53DE-CAF7-FE74-B2DD72E0E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305" y="3874974"/>
            <a:ext cx="2223008" cy="23951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15E813F-CC0E-A4BA-C14A-F61F501A4DAD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33827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16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16" y="935064"/>
            <a:ext cx="7772400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Eiweiß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2775A-787C-FF42-25DD-FD8AC2A44A44}"/>
              </a:ext>
            </a:extLst>
          </p:cNvPr>
          <p:cNvSpPr txBox="1"/>
          <p:nvPr/>
        </p:nvSpPr>
        <p:spPr>
          <a:xfrm>
            <a:off x="573816" y="181048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= </a:t>
            </a:r>
            <a:r>
              <a:rPr lang="de-DE" sz="1800" b="1" dirty="0"/>
              <a:t>Baustoff</a:t>
            </a:r>
            <a:r>
              <a:rPr lang="de-DE" sz="1800" dirty="0"/>
              <a:t> für Muskeln, Organe, Haut, Antikörper, Hormone</a:t>
            </a:r>
          </a:p>
          <a:p>
            <a:r>
              <a:rPr lang="de-DE" sz="1800" dirty="0"/>
              <a:t>= wirken als </a:t>
            </a:r>
            <a:r>
              <a:rPr lang="de-DE" sz="1800" b="1" dirty="0"/>
              <a:t>Enzyme, Transportmittel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5A083A-C82C-AFF3-70E6-5F6A3F3B3166}"/>
              </a:ext>
            </a:extLst>
          </p:cNvPr>
          <p:cNvSpPr txBox="1"/>
          <p:nvPr/>
        </p:nvSpPr>
        <p:spPr>
          <a:xfrm>
            <a:off x="685800" y="2564904"/>
            <a:ext cx="6118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/>
              <a:t>Eiweißbedarf: </a:t>
            </a:r>
          </a:p>
          <a:p>
            <a:r>
              <a:rPr lang="de-DE" sz="1800" b="1" dirty="0"/>
              <a:t>0,8 g</a:t>
            </a:r>
            <a:r>
              <a:rPr lang="de-DE" sz="1800" dirty="0"/>
              <a:t> pro kg Körpergewicht</a:t>
            </a:r>
          </a:p>
          <a:p>
            <a:r>
              <a:rPr lang="de-DE" sz="1800" dirty="0"/>
              <a:t>über 65 Jahre: </a:t>
            </a:r>
            <a:r>
              <a:rPr lang="de-DE" sz="1800" b="1" dirty="0"/>
              <a:t>1 g</a:t>
            </a:r>
            <a:r>
              <a:rPr lang="de-DE" sz="1800" dirty="0"/>
              <a:t> pro kg Körpergewicht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8D6D54E-60F4-77AD-096E-EA7D95DB3A14}"/>
              </a:ext>
            </a:extLst>
          </p:cNvPr>
          <p:cNvSpPr txBox="1"/>
          <p:nvPr/>
        </p:nvSpPr>
        <p:spPr>
          <a:xfrm>
            <a:off x="573816" y="3649489"/>
            <a:ext cx="342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/>
              <a:t>Pflanzliches</a:t>
            </a:r>
            <a:r>
              <a:rPr lang="de-DE" sz="1800" dirty="0"/>
              <a:t> Eiweiß: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185AC56-06A6-5180-059E-695B435099AC}"/>
              </a:ext>
            </a:extLst>
          </p:cNvPr>
          <p:cNvSpPr txBox="1"/>
          <p:nvPr/>
        </p:nvSpPr>
        <p:spPr>
          <a:xfrm>
            <a:off x="4953000" y="3684426"/>
            <a:ext cx="342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/>
              <a:t>Tierisches</a:t>
            </a:r>
            <a:r>
              <a:rPr lang="de-DE" sz="1800" dirty="0"/>
              <a:t> Eiweiß: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9ECA9441-CE69-36A5-CA89-1F2E8877C06C}"/>
              </a:ext>
            </a:extLst>
          </p:cNvPr>
          <p:cNvSpPr/>
          <p:nvPr/>
        </p:nvSpPr>
        <p:spPr>
          <a:xfrm>
            <a:off x="814648" y="4019129"/>
            <a:ext cx="7290736" cy="2384737"/>
          </a:xfrm>
          <a:custGeom>
            <a:avLst/>
            <a:gdLst/>
            <a:ahLst/>
            <a:cxnLst/>
            <a:rect l="l" t="t" r="r" b="b"/>
            <a:pathLst>
              <a:path w="19749738" h="8629099">
                <a:moveTo>
                  <a:pt x="0" y="0"/>
                </a:moveTo>
                <a:lnTo>
                  <a:pt x="19749738" y="0"/>
                </a:lnTo>
                <a:lnTo>
                  <a:pt x="19749738" y="8629099"/>
                </a:lnTo>
                <a:lnTo>
                  <a:pt x="0" y="862909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99" t="-25630" r="-2399" b="-36614"/>
            </a:stretch>
          </a:blipFill>
        </p:spPr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242E71-F439-1E14-F8EE-352255A81211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147443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17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50750"/>
            <a:ext cx="5318720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de-DE" altLang="de-DE" kern="0" dirty="0">
                <a:latin typeface="Arial" panose="020B0604020202020204" pitchFamily="34" charset="0"/>
              </a:rPr>
              <a:t>Milch und Milchprodukte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F97F88-D42D-1D8C-F3B9-8D2402B9A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607081"/>
            <a:ext cx="4647778" cy="30985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D95AF1-5A32-F561-A7DC-7844089B0622}"/>
              </a:ext>
            </a:extLst>
          </p:cNvPr>
          <p:cNvSpPr txBox="1"/>
          <p:nvPr/>
        </p:nvSpPr>
        <p:spPr>
          <a:xfrm>
            <a:off x="685800" y="1989068"/>
            <a:ext cx="676875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Liefern </a:t>
            </a:r>
            <a:r>
              <a:rPr lang="de-DE" sz="1800" b="1" dirty="0"/>
              <a:t>wertvolle Nährstoffe </a:t>
            </a:r>
            <a:r>
              <a:rPr lang="de-DE" sz="1800" dirty="0"/>
              <a:t>wie Kalzium, B-Vitamine, Zink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Kalzium </a:t>
            </a:r>
            <a:r>
              <a:rPr lang="de-DE" sz="1800" dirty="0">
                <a:sym typeface="Wingdings" panose="05000000000000000000" pitchFamily="2" charset="2"/>
              </a:rPr>
              <a:t> </a:t>
            </a:r>
            <a:r>
              <a:rPr lang="de-DE" sz="1800" b="1" dirty="0">
                <a:sym typeface="Wingdings" panose="05000000000000000000" pitchFamily="2" charset="2"/>
              </a:rPr>
              <a:t>Osteoporose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1" dirty="0">
                <a:sym typeface="Wingdings" panose="05000000000000000000" pitchFamily="2" charset="2"/>
              </a:rPr>
              <a:t>Milchsäurebakterien</a:t>
            </a:r>
            <a:r>
              <a:rPr lang="de-DE" sz="1800" dirty="0">
                <a:sym typeface="Wingdings" panose="05000000000000000000" pitchFamily="2" charset="2"/>
              </a:rPr>
              <a:t> unterstützen Darmflora</a:t>
            </a:r>
            <a:endParaRPr lang="de-DE" sz="18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D7C5445-0850-9144-D884-C47CE0486C6B}"/>
              </a:ext>
            </a:extLst>
          </p:cNvPr>
          <p:cNvSpPr txBox="1"/>
          <p:nvPr/>
        </p:nvSpPr>
        <p:spPr>
          <a:xfrm>
            <a:off x="703201" y="3764436"/>
            <a:ext cx="329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</a:t>
            </a:r>
            <a:r>
              <a:rPr lang="de-DE" dirty="0"/>
              <a:t> Portionen / Tag z.B.: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5DC66C2-EA47-5C8B-C51D-34B96A7FC2FA}"/>
              </a:ext>
            </a:extLst>
          </p:cNvPr>
          <p:cNvSpPr txBox="1"/>
          <p:nvPr/>
        </p:nvSpPr>
        <p:spPr>
          <a:xfrm>
            <a:off x="827584" y="4463531"/>
            <a:ext cx="186997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800" dirty="0"/>
              <a:t>Schnittkäse</a:t>
            </a:r>
          </a:p>
          <a:p>
            <a:pPr algn="ctr"/>
            <a:r>
              <a:rPr lang="de-DE" sz="1800" dirty="0"/>
              <a:t>Buttermilch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D6C0977-7C36-0156-7502-B8DC2AC1432E}"/>
              </a:ext>
            </a:extLst>
          </p:cNvPr>
          <p:cNvSpPr txBox="1"/>
          <p:nvPr/>
        </p:nvSpPr>
        <p:spPr>
          <a:xfrm>
            <a:off x="2413992" y="5162626"/>
            <a:ext cx="186997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800" dirty="0"/>
              <a:t>Hüttenkäse</a:t>
            </a:r>
          </a:p>
          <a:p>
            <a:pPr algn="ctr"/>
            <a:r>
              <a:rPr lang="de-DE" sz="1800" dirty="0"/>
              <a:t>Naturjoghurt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71090E7-4F68-6271-ED33-E20E3A6A29B5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30107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18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05" y="1412777"/>
            <a:ext cx="7772400" cy="106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1 Becher Fruchtjoghurt (180 g)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3F2E04-6926-4332-0FB3-65C47693C170}"/>
              </a:ext>
            </a:extLst>
          </p:cNvPr>
          <p:cNvSpPr txBox="1"/>
          <p:nvPr/>
        </p:nvSpPr>
        <p:spPr>
          <a:xfrm>
            <a:off x="4689335" y="2785948"/>
            <a:ext cx="281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7 Stück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AF0E526-40D0-A55F-7B0A-E0E9B831975B}"/>
              </a:ext>
            </a:extLst>
          </p:cNvPr>
          <p:cNvSpPr/>
          <p:nvPr/>
        </p:nvSpPr>
        <p:spPr>
          <a:xfrm>
            <a:off x="506683" y="2277343"/>
            <a:ext cx="3089135" cy="3589439"/>
          </a:xfrm>
          <a:custGeom>
            <a:avLst/>
            <a:gdLst/>
            <a:ahLst/>
            <a:cxnLst/>
            <a:rect l="l" t="t" r="r" b="b"/>
            <a:pathLst>
              <a:path w="5700406" h="6204021">
                <a:moveTo>
                  <a:pt x="0" y="0"/>
                </a:moveTo>
                <a:lnTo>
                  <a:pt x="5700407" y="0"/>
                </a:lnTo>
                <a:lnTo>
                  <a:pt x="5700407" y="6204022"/>
                </a:lnTo>
                <a:lnTo>
                  <a:pt x="0" y="62040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986217F-2ADF-FFAC-E06E-9A2BD15B0856}"/>
              </a:ext>
            </a:extLst>
          </p:cNvPr>
          <p:cNvSpPr/>
          <p:nvPr/>
        </p:nvSpPr>
        <p:spPr>
          <a:xfrm>
            <a:off x="4081095" y="3493036"/>
            <a:ext cx="4201488" cy="2270373"/>
          </a:xfrm>
          <a:custGeom>
            <a:avLst/>
            <a:gdLst/>
            <a:ahLst/>
            <a:cxnLst/>
            <a:rect l="l" t="t" r="r" b="b"/>
            <a:pathLst>
              <a:path w="13186727" h="6160120">
                <a:moveTo>
                  <a:pt x="0" y="0"/>
                </a:moveTo>
                <a:lnTo>
                  <a:pt x="13186727" y="0"/>
                </a:lnTo>
                <a:lnTo>
                  <a:pt x="13186727" y="6160121"/>
                </a:lnTo>
                <a:lnTo>
                  <a:pt x="0" y="616012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6994" r="-1661" b="-17996"/>
            </a:stretch>
          </a:blipFill>
        </p:spPr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D815E3-908E-05EB-22AA-F9BC96D2A187}"/>
              </a:ext>
            </a:extLst>
          </p:cNvPr>
          <p:cNvSpPr txBox="1"/>
          <p:nvPr/>
        </p:nvSpPr>
        <p:spPr>
          <a:xfrm>
            <a:off x="583039" y="864567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3200" b="1" kern="0" dirty="0">
                <a:solidFill>
                  <a:srgbClr val="005690"/>
                </a:solidFill>
                <a:latin typeface="Arial" panose="020B0604020202020204" pitchFamily="34" charset="0"/>
              </a:rPr>
              <a:t>„Zuckerfallen“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761B795-C251-322A-CD15-C49DEB15D9A7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5886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19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05" y="1236389"/>
            <a:ext cx="7772400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0,5 Liter Fruchtmolke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3F2E04-6926-4332-0FB3-65C47693C170}"/>
              </a:ext>
            </a:extLst>
          </p:cNvPr>
          <p:cNvSpPr txBox="1"/>
          <p:nvPr/>
        </p:nvSpPr>
        <p:spPr>
          <a:xfrm>
            <a:off x="4689335" y="2785948"/>
            <a:ext cx="281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17 Stück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986217F-2ADF-FFAC-E06E-9A2BD15B0856}"/>
              </a:ext>
            </a:extLst>
          </p:cNvPr>
          <p:cNvSpPr/>
          <p:nvPr/>
        </p:nvSpPr>
        <p:spPr>
          <a:xfrm>
            <a:off x="3995620" y="3429001"/>
            <a:ext cx="2232564" cy="1800200"/>
          </a:xfrm>
          <a:custGeom>
            <a:avLst/>
            <a:gdLst/>
            <a:ahLst/>
            <a:cxnLst/>
            <a:rect l="l" t="t" r="r" b="b"/>
            <a:pathLst>
              <a:path w="13186727" h="6160120">
                <a:moveTo>
                  <a:pt x="0" y="0"/>
                </a:moveTo>
                <a:lnTo>
                  <a:pt x="13186727" y="0"/>
                </a:lnTo>
                <a:lnTo>
                  <a:pt x="13186727" y="6160121"/>
                </a:lnTo>
                <a:lnTo>
                  <a:pt x="0" y="61601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568" t="-24173" r="-54353" b="-20817"/>
            </a:stretch>
          </a:blipFill>
        </p:spPr>
        <p:txBody>
          <a:bodyPr/>
          <a:lstStyle/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B482D11-9FBC-A379-68C6-71B3B8908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95" y="2198425"/>
            <a:ext cx="3558543" cy="355854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163D0D6-B127-4CF5-8888-FC0312151811}"/>
              </a:ext>
            </a:extLst>
          </p:cNvPr>
          <p:cNvSpPr txBox="1"/>
          <p:nvPr/>
        </p:nvSpPr>
        <p:spPr>
          <a:xfrm rot="21262122">
            <a:off x="1999998" y="3842530"/>
            <a:ext cx="98022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9FBCF001-0C3B-D7CD-FB12-4CF5C14C8610}"/>
              </a:ext>
            </a:extLst>
          </p:cNvPr>
          <p:cNvSpPr/>
          <p:nvPr/>
        </p:nvSpPr>
        <p:spPr>
          <a:xfrm>
            <a:off x="6228184" y="3570978"/>
            <a:ext cx="2232564" cy="1800200"/>
          </a:xfrm>
          <a:custGeom>
            <a:avLst/>
            <a:gdLst/>
            <a:ahLst/>
            <a:cxnLst/>
            <a:rect l="l" t="t" r="r" b="b"/>
            <a:pathLst>
              <a:path w="13186727" h="6160120">
                <a:moveTo>
                  <a:pt x="0" y="0"/>
                </a:moveTo>
                <a:lnTo>
                  <a:pt x="13186727" y="0"/>
                </a:lnTo>
                <a:lnTo>
                  <a:pt x="13186727" y="6160121"/>
                </a:lnTo>
                <a:lnTo>
                  <a:pt x="0" y="61601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568" t="-24173" r="-54353" b="-20817"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F334B581-D31A-98B4-69F0-23F21587FC18}"/>
              </a:ext>
            </a:extLst>
          </p:cNvPr>
          <p:cNvSpPr/>
          <p:nvPr/>
        </p:nvSpPr>
        <p:spPr>
          <a:xfrm>
            <a:off x="5062420" y="5071363"/>
            <a:ext cx="2232564" cy="1786637"/>
          </a:xfrm>
          <a:custGeom>
            <a:avLst/>
            <a:gdLst/>
            <a:ahLst/>
            <a:cxnLst/>
            <a:rect l="l" t="t" r="r" b="b"/>
            <a:pathLst>
              <a:path w="13186727" h="6160120">
                <a:moveTo>
                  <a:pt x="0" y="0"/>
                </a:moveTo>
                <a:lnTo>
                  <a:pt x="13186727" y="0"/>
                </a:lnTo>
                <a:lnTo>
                  <a:pt x="13186727" y="6160121"/>
                </a:lnTo>
                <a:lnTo>
                  <a:pt x="0" y="61601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568" t="-24173" r="-54353" b="-20817"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514E4B6-8695-E668-D0B2-21C4F2CE9D25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39449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2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16389" name="Rectangle 2">
            <a:extLst>
              <a:ext uri="{FF2B5EF4-FFF2-40B4-BE49-F238E27FC236}">
                <a16:creationId xmlns:a16="http://schemas.microsoft.com/office/drawing/2014/main" id="{26A51AAD-BFAD-F5A4-315F-C81A437FE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1053855"/>
            <a:ext cx="7772400" cy="1143000"/>
          </a:xfrm>
        </p:spPr>
        <p:txBody>
          <a:bodyPr/>
          <a:lstStyle/>
          <a:p>
            <a:r>
              <a:rPr lang="de-DE" altLang="de-DE" dirty="0">
                <a:latin typeface="Arial" panose="020B0604020202020204" pitchFamily="34" charset="0"/>
              </a:rPr>
              <a:t>Energiebedarf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C3418B9-16E9-9E1E-5B5E-83FEDBB50AEA}"/>
              </a:ext>
            </a:extLst>
          </p:cNvPr>
          <p:cNvSpPr/>
          <p:nvPr/>
        </p:nvSpPr>
        <p:spPr>
          <a:xfrm>
            <a:off x="688855" y="2377093"/>
            <a:ext cx="1554373" cy="1249287"/>
          </a:xfrm>
          <a:custGeom>
            <a:avLst/>
            <a:gdLst/>
            <a:ahLst/>
            <a:cxnLst/>
            <a:rect l="l" t="t" r="r" b="b"/>
            <a:pathLst>
              <a:path w="4216177" h="3004985">
                <a:moveTo>
                  <a:pt x="0" y="0"/>
                </a:moveTo>
                <a:lnTo>
                  <a:pt x="4216177" y="0"/>
                </a:lnTo>
                <a:lnTo>
                  <a:pt x="4216177" y="3004984"/>
                </a:lnTo>
                <a:lnTo>
                  <a:pt x="0" y="3004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F6B66B6-042A-1BBC-B548-E8D7B5610CF8}"/>
              </a:ext>
            </a:extLst>
          </p:cNvPr>
          <p:cNvSpPr/>
          <p:nvPr/>
        </p:nvSpPr>
        <p:spPr>
          <a:xfrm>
            <a:off x="2570500" y="2516117"/>
            <a:ext cx="1296143" cy="1143000"/>
          </a:xfrm>
          <a:custGeom>
            <a:avLst/>
            <a:gdLst/>
            <a:ahLst/>
            <a:cxnLst/>
            <a:rect l="l" t="t" r="r" b="b"/>
            <a:pathLst>
              <a:path w="3046169" h="3102580">
                <a:moveTo>
                  <a:pt x="0" y="0"/>
                </a:moveTo>
                <a:lnTo>
                  <a:pt x="3046169" y="0"/>
                </a:lnTo>
                <a:lnTo>
                  <a:pt x="3046169" y="3102579"/>
                </a:lnTo>
                <a:lnTo>
                  <a:pt x="0" y="3102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3D25419-3FDE-ED8D-AC48-9EBAC3A8335F}"/>
              </a:ext>
            </a:extLst>
          </p:cNvPr>
          <p:cNvSpPr/>
          <p:nvPr/>
        </p:nvSpPr>
        <p:spPr>
          <a:xfrm>
            <a:off x="4277105" y="1930377"/>
            <a:ext cx="1582378" cy="1753047"/>
          </a:xfrm>
          <a:custGeom>
            <a:avLst/>
            <a:gdLst/>
            <a:ahLst/>
            <a:cxnLst/>
            <a:rect l="l" t="t" r="r" b="b"/>
            <a:pathLst>
              <a:path w="3604083" h="3925239">
                <a:moveTo>
                  <a:pt x="0" y="0"/>
                </a:moveTo>
                <a:lnTo>
                  <a:pt x="3604083" y="0"/>
                </a:lnTo>
                <a:lnTo>
                  <a:pt x="3604083" y="3925238"/>
                </a:lnTo>
                <a:lnTo>
                  <a:pt x="0" y="392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C517ADE9-0A61-5176-3D13-7FEC3F5082D1}"/>
              </a:ext>
            </a:extLst>
          </p:cNvPr>
          <p:cNvSpPr/>
          <p:nvPr/>
        </p:nvSpPr>
        <p:spPr>
          <a:xfrm>
            <a:off x="6077305" y="2608818"/>
            <a:ext cx="862298" cy="738106"/>
          </a:xfrm>
          <a:custGeom>
            <a:avLst/>
            <a:gdLst/>
            <a:ahLst/>
            <a:cxnLst/>
            <a:rect l="l" t="t" r="r" b="b"/>
            <a:pathLst>
              <a:path w="3612837" h="2345059">
                <a:moveTo>
                  <a:pt x="0" y="0"/>
                </a:moveTo>
                <a:lnTo>
                  <a:pt x="3612836" y="0"/>
                </a:lnTo>
                <a:lnTo>
                  <a:pt x="3612836" y="2345060"/>
                </a:lnTo>
                <a:lnTo>
                  <a:pt x="0" y="2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0B344F4F-E40F-32C5-4068-11ED18DECDF8}"/>
              </a:ext>
            </a:extLst>
          </p:cNvPr>
          <p:cNvSpPr/>
          <p:nvPr/>
        </p:nvSpPr>
        <p:spPr>
          <a:xfrm>
            <a:off x="7376744" y="1689823"/>
            <a:ext cx="1088781" cy="2234153"/>
          </a:xfrm>
          <a:custGeom>
            <a:avLst/>
            <a:gdLst/>
            <a:ahLst/>
            <a:cxnLst/>
            <a:rect l="l" t="t" r="r" b="b"/>
            <a:pathLst>
              <a:path w="2712881" h="5486400">
                <a:moveTo>
                  <a:pt x="0" y="0"/>
                </a:moveTo>
                <a:lnTo>
                  <a:pt x="2712881" y="0"/>
                </a:lnTo>
                <a:lnTo>
                  <a:pt x="2712881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F525A8A-7CE3-22FE-868D-3EFDAC5F8553}"/>
              </a:ext>
            </a:extLst>
          </p:cNvPr>
          <p:cNvSpPr txBox="1"/>
          <p:nvPr/>
        </p:nvSpPr>
        <p:spPr>
          <a:xfrm>
            <a:off x="650553" y="3861884"/>
            <a:ext cx="25180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Grundumsatz </a:t>
            </a:r>
          </a:p>
          <a:p>
            <a:r>
              <a:rPr lang="de-DE" sz="1400" dirty="0"/>
              <a:t>(im Ruhezustand)</a:t>
            </a:r>
          </a:p>
          <a:p>
            <a:endParaRPr lang="de-DE" sz="1400" dirty="0"/>
          </a:p>
          <a:p>
            <a:r>
              <a:rPr lang="de-DE" sz="1400" dirty="0"/>
              <a:t>Abhängig von: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Geschlecht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Körperbau/Muskelmasse</a:t>
            </a:r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9101C67-CBC5-32D5-1AF8-4BF9732D8E69}"/>
              </a:ext>
            </a:extLst>
          </p:cNvPr>
          <p:cNvSpPr txBox="1"/>
          <p:nvPr/>
        </p:nvSpPr>
        <p:spPr>
          <a:xfrm>
            <a:off x="4161774" y="3867448"/>
            <a:ext cx="2276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Leistungsumsatz </a:t>
            </a:r>
          </a:p>
          <a:p>
            <a:r>
              <a:rPr lang="de-DE" sz="1400" dirty="0"/>
              <a:t>(bei Aktivität)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Körperliche und mentale Aktivität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Sport und Bewegung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995489E-4B6D-6EC4-DB1C-2E1D86A3535F}"/>
              </a:ext>
            </a:extLst>
          </p:cNvPr>
          <p:cNvSpPr txBox="1"/>
          <p:nvPr/>
        </p:nvSpPr>
        <p:spPr>
          <a:xfrm>
            <a:off x="6660232" y="3929495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/>
              <a:t>Tagesenergiebedarf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FD9FAB5-6EBF-7438-8CFE-254C841FE13A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73675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20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7129"/>
            <a:ext cx="4339208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sz="2800" kern="0" dirty="0">
                <a:latin typeface="Arial" panose="020B0604020202020204" pitchFamily="34" charset="0"/>
              </a:rPr>
              <a:t>Fleisch &amp; Wurst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2775A-787C-FF42-25DD-FD8AC2A44A44}"/>
              </a:ext>
            </a:extLst>
          </p:cNvPr>
          <p:cNvSpPr txBox="1"/>
          <p:nvPr/>
        </p:nvSpPr>
        <p:spPr>
          <a:xfrm>
            <a:off x="419339" y="1482004"/>
            <a:ext cx="61338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800" b="1" dirty="0"/>
              <a:t>Max.</a:t>
            </a:r>
            <a:r>
              <a:rPr lang="de-DE" sz="1800" dirty="0"/>
              <a:t> </a:t>
            </a:r>
            <a:r>
              <a:rPr lang="de-DE" sz="1800" b="1" dirty="0"/>
              <a:t>2-3 x</a:t>
            </a:r>
            <a:r>
              <a:rPr lang="de-DE" sz="1800" dirty="0"/>
              <a:t> </a:t>
            </a:r>
            <a:r>
              <a:rPr lang="de-DE" sz="1800" b="1" dirty="0"/>
              <a:t>/ Woche</a:t>
            </a:r>
          </a:p>
          <a:p>
            <a:pPr>
              <a:lnSpc>
                <a:spcPct val="150000"/>
              </a:lnSpc>
            </a:pPr>
            <a:r>
              <a:rPr lang="de-DE" sz="1800" dirty="0"/>
              <a:t>1 Portion = 1 handtellergroßes, fingerdickes Stück Fleisch</a:t>
            </a:r>
          </a:p>
          <a:p>
            <a:r>
              <a:rPr lang="de-DE" sz="1800" dirty="0"/>
              <a:t>Oder</a:t>
            </a:r>
          </a:p>
          <a:p>
            <a:r>
              <a:rPr lang="de-DE" sz="1800" dirty="0"/>
              <a:t>3 handtellergroße, dünne Scheiben Wurst/Schinken</a:t>
            </a:r>
          </a:p>
          <a:p>
            <a:endParaRPr lang="de-DE" sz="1800" dirty="0"/>
          </a:p>
          <a:p>
            <a:r>
              <a:rPr lang="de-DE" sz="1800" dirty="0"/>
              <a:t>       Mager, frisch, gute Qualität</a:t>
            </a:r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77F639D-4FDA-6FF3-C131-DCAAFE3FF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57" y="3511079"/>
            <a:ext cx="3248416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sz="2800" kern="0" dirty="0">
                <a:latin typeface="Arial" panose="020B0604020202020204" pitchFamily="34" charset="0"/>
              </a:rPr>
              <a:t>Fisch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DBDBCE-3371-385F-5E09-F89CF74AB05A}"/>
              </a:ext>
            </a:extLst>
          </p:cNvPr>
          <p:cNvSpPr txBox="1"/>
          <p:nvPr/>
        </p:nvSpPr>
        <p:spPr>
          <a:xfrm>
            <a:off x="427417" y="4388135"/>
            <a:ext cx="7772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/>
              <a:t>1-2 x</a:t>
            </a:r>
            <a:r>
              <a:rPr lang="de-DE" sz="1800" dirty="0"/>
              <a:t> </a:t>
            </a:r>
            <a:r>
              <a:rPr lang="de-DE" sz="1800" b="1" dirty="0"/>
              <a:t>/ Woche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1" dirty="0"/>
              <a:t>Omega-3-Fettsäuren </a:t>
            </a:r>
            <a:r>
              <a:rPr lang="de-DE" sz="1800" dirty="0">
                <a:sym typeface="Wingdings" panose="05000000000000000000" pitchFamily="2" charset="2"/>
              </a:rPr>
              <a:t> gefäßschützend, entzündungshemmend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ym typeface="Wingdings" panose="05000000000000000000" pitchFamily="2" charset="2"/>
              </a:rPr>
              <a:t>Besonders reich an Omega-3: Lachs, Thunfisch, Makrele, Hering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ym typeface="Wingdings" panose="05000000000000000000" pitchFamily="2" charset="2"/>
              </a:rPr>
              <a:t>Nachhaltigkeit, Umweltbewusstsein: heimische Fische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ym typeface="Wingdings" panose="05000000000000000000" pitchFamily="2" charset="2"/>
              </a:rPr>
              <a:t>Alternativ:  </a:t>
            </a:r>
            <a:r>
              <a:rPr lang="de-DE" sz="1800" b="1" dirty="0" err="1">
                <a:sym typeface="Wingdings" panose="05000000000000000000" pitchFamily="2" charset="2"/>
              </a:rPr>
              <a:t>Algenöl</a:t>
            </a:r>
            <a:r>
              <a:rPr lang="de-DE" sz="1800" b="1" dirty="0">
                <a:sym typeface="Wingdings" panose="05000000000000000000" pitchFamily="2" charset="2"/>
              </a:rPr>
              <a:t>, Fischöl </a:t>
            </a:r>
            <a:r>
              <a:rPr lang="de-DE" sz="1800" dirty="0">
                <a:sym typeface="Wingdings" panose="05000000000000000000" pitchFamily="2" charset="2"/>
              </a:rPr>
              <a:t>(Qualität beachten!)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endParaRPr lang="de-DE" sz="1800" dirty="0"/>
          </a:p>
        </p:txBody>
      </p:sp>
      <p:pic>
        <p:nvPicPr>
          <p:cNvPr id="1026" name="Picture 2" descr="rohes rindfleisch huhn und fisch isoliert top view - fisch und fleisch freigestellt stock-fotos und bilder">
            <a:extLst>
              <a:ext uri="{FF2B5EF4-FFF2-40B4-BE49-F238E27FC236}">
                <a16:creationId xmlns:a16="http://schemas.microsoft.com/office/drawing/2014/main" id="{6AF0E327-C63E-9595-6290-91116B7F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85" y="2985363"/>
            <a:ext cx="2187863" cy="189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190E7E0-8CE6-D9B2-609D-30317C0A5597}"/>
              </a:ext>
            </a:extLst>
          </p:cNvPr>
          <p:cNvSpPr txBox="1"/>
          <p:nvPr/>
        </p:nvSpPr>
        <p:spPr>
          <a:xfrm>
            <a:off x="6732240" y="1340768"/>
            <a:ext cx="2304256" cy="8002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5690"/>
                </a:solidFill>
              </a:rPr>
              <a:t>Eier</a:t>
            </a:r>
          </a:p>
          <a:p>
            <a:r>
              <a:rPr lang="de-DE" sz="1800" dirty="0"/>
              <a:t>3 </a:t>
            </a:r>
            <a:r>
              <a:rPr lang="de-DE" sz="1800" dirty="0" err="1"/>
              <a:t>Stk</a:t>
            </a:r>
            <a:r>
              <a:rPr lang="de-DE" sz="1800" dirty="0"/>
              <a:t>. pro Woche</a:t>
            </a:r>
          </a:p>
        </p:txBody>
      </p:sp>
      <p:pic>
        <p:nvPicPr>
          <p:cNvPr id="1030" name="Picture 6" descr="ein braunes hühnerei isoliert auf weißem hintergrund - ei freigestellt stock-fotos und bilder">
            <a:extLst>
              <a:ext uri="{FF2B5EF4-FFF2-40B4-BE49-F238E27FC236}">
                <a16:creationId xmlns:a16="http://schemas.microsoft.com/office/drawing/2014/main" id="{29E2B60A-6A98-BE2D-3DBC-1A3BA9A9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80" y="1374740"/>
            <a:ext cx="381968" cy="42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3F1CF91-9D2A-940B-6BEF-141CB25C4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68" y="3087244"/>
            <a:ext cx="404664" cy="40466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F5C4E5A-136E-E6CF-99F9-D2F78430606F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7687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ilchschokoladenstücke, die auf weißem hintergrund fallen - schokolade stock-fotos und bilder">
            <a:extLst>
              <a:ext uri="{FF2B5EF4-FFF2-40B4-BE49-F238E27FC236}">
                <a16:creationId xmlns:a16="http://schemas.microsoft.com/office/drawing/2014/main" id="{1FB75495-23DE-7882-53E6-F05452D18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4439">
            <a:off x="8212716" y="3923066"/>
            <a:ext cx="1032169" cy="111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21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46" y="906824"/>
            <a:ext cx="7772400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Fett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2775A-787C-FF42-25DD-FD8AC2A44A44}"/>
              </a:ext>
            </a:extLst>
          </p:cNvPr>
          <p:cNvSpPr txBox="1"/>
          <p:nvPr/>
        </p:nvSpPr>
        <p:spPr>
          <a:xfrm>
            <a:off x="359512" y="1806603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= Aufnahme </a:t>
            </a:r>
            <a:r>
              <a:rPr lang="de-DE" sz="1800" b="1" dirty="0"/>
              <a:t>fettlöslicher Vitamine,</a:t>
            </a:r>
            <a:r>
              <a:rPr lang="de-DE" sz="1800" dirty="0"/>
              <a:t> Bildung von </a:t>
            </a:r>
            <a:r>
              <a:rPr lang="de-DE" sz="1800" b="1" dirty="0"/>
              <a:t>Hormonen, </a:t>
            </a:r>
            <a:r>
              <a:rPr lang="de-DE" sz="1800" dirty="0"/>
              <a:t>Aufbau von </a:t>
            </a:r>
            <a:r>
              <a:rPr lang="de-DE" sz="1800" b="1" dirty="0"/>
              <a:t>Zellwänden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9F5CD55-BBB6-9F45-EE97-192A4E1F477D}"/>
              </a:ext>
            </a:extLst>
          </p:cNvPr>
          <p:cNvSpPr txBox="1"/>
          <p:nvPr/>
        </p:nvSpPr>
        <p:spPr>
          <a:xfrm>
            <a:off x="2847076" y="2396525"/>
            <a:ext cx="30444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b="1" dirty="0"/>
              <a:t>60-70 g pro Tag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ACCC09B-AF46-283D-8B91-551FC4DF5456}"/>
              </a:ext>
            </a:extLst>
          </p:cNvPr>
          <p:cNvSpPr txBox="1"/>
          <p:nvPr/>
        </p:nvSpPr>
        <p:spPr>
          <a:xfrm>
            <a:off x="326796" y="3517612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Streichfett: 10-20 g</a:t>
            </a:r>
          </a:p>
          <a:p>
            <a:r>
              <a:rPr lang="de-DE" sz="1600" dirty="0"/>
              <a:t>z.B. Butter, Margarine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8F9BB1F-7D98-C0D8-483D-4078E6CFAE66}"/>
              </a:ext>
            </a:extLst>
          </p:cNvPr>
          <p:cNvSpPr txBox="1"/>
          <p:nvPr/>
        </p:nvSpPr>
        <p:spPr>
          <a:xfrm>
            <a:off x="2437214" y="4478039"/>
            <a:ext cx="37234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/>
              <a:t>Kochfett: 10-20 g</a:t>
            </a:r>
          </a:p>
          <a:p>
            <a:r>
              <a:rPr lang="de-DE" sz="1600" b="1" dirty="0"/>
              <a:t>Warme Küche: </a:t>
            </a:r>
            <a:r>
              <a:rPr lang="de-DE" sz="1600" dirty="0"/>
              <a:t>raffinierte Öle (z.B. bevorzugt Rapsöl)</a:t>
            </a:r>
          </a:p>
          <a:p>
            <a:r>
              <a:rPr lang="de-DE" sz="1600" b="1" dirty="0"/>
              <a:t>Kalte Küche: </a:t>
            </a:r>
            <a:r>
              <a:rPr lang="de-DE" sz="1600" dirty="0"/>
              <a:t>kaltgepresste Öle (z.B. Olivenöl, Leinöl, Walnussöl)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3152FC9-75C9-DC42-EF5E-8D7CE08CE41E}"/>
              </a:ext>
            </a:extLst>
          </p:cNvPr>
          <p:cNvSpPr txBox="1"/>
          <p:nvPr/>
        </p:nvSpPr>
        <p:spPr>
          <a:xfrm>
            <a:off x="6160670" y="3517612"/>
            <a:ext cx="284380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Verstecktes Fett: </a:t>
            </a:r>
            <a:r>
              <a:rPr lang="de-DE" sz="1600" b="1" dirty="0">
                <a:solidFill>
                  <a:srgbClr val="C00000"/>
                </a:solidFill>
              </a:rPr>
              <a:t>max. 30 g</a:t>
            </a:r>
          </a:p>
          <a:p>
            <a:r>
              <a:rPr lang="de-DE" sz="1600" dirty="0"/>
              <a:t>Enthalten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1 Croissant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80 ml Schlagobers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100 g Schokolade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1 Paar Frankfurter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250 ml griechisches Joghurt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50 g Wurst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100 g Chips</a:t>
            </a:r>
          </a:p>
          <a:p>
            <a:endParaRPr lang="de-DE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F40545C-305D-2FA9-0CC9-7056DA724DF5}"/>
              </a:ext>
            </a:extLst>
          </p:cNvPr>
          <p:cNvCxnSpPr>
            <a:cxnSpLocks/>
          </p:cNvCxnSpPr>
          <p:nvPr/>
        </p:nvCxnSpPr>
        <p:spPr bwMode="auto">
          <a:xfrm flipV="1">
            <a:off x="1724924" y="2923491"/>
            <a:ext cx="939372" cy="496416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DFAE0DF-B479-575D-9622-270117950358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7944" y="3033057"/>
            <a:ext cx="0" cy="1444982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2288F927-C0C5-5DEC-4F7E-181FAA6BD90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940152" y="2977679"/>
            <a:ext cx="376849" cy="55508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leckere frische schmelzbutter auf weißem hintergrund - butter, öle freigestellt stock-fotos und bilder">
            <a:extLst>
              <a:ext uri="{FF2B5EF4-FFF2-40B4-BE49-F238E27FC236}">
                <a16:creationId xmlns:a16="http://schemas.microsoft.com/office/drawing/2014/main" id="{12A57FDF-B90A-2003-43E0-334121B3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6" y="4624073"/>
            <a:ext cx="1582433" cy="108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77AD048-E5AE-0D82-B74A-CAEBDBDB9B6F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31630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22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46" y="906824"/>
            <a:ext cx="7772400" cy="12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Genussmittel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2775A-787C-FF42-25DD-FD8AC2A44A44}"/>
              </a:ext>
            </a:extLst>
          </p:cNvPr>
          <p:cNvSpPr txBox="1"/>
          <p:nvPr/>
        </p:nvSpPr>
        <p:spPr>
          <a:xfrm>
            <a:off x="416392" y="1822736"/>
            <a:ext cx="777240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1" dirty="0"/>
              <a:t>Nicht Verbieten! </a:t>
            </a:r>
          </a:p>
          <a:p>
            <a:pPr>
              <a:lnSpc>
                <a:spcPct val="150000"/>
              </a:lnSpc>
            </a:pPr>
            <a:r>
              <a:rPr lang="de-DE" sz="1800" b="1" dirty="0">
                <a:sym typeface="Wingdings" panose="05000000000000000000" pitchFamily="2" charset="2"/>
              </a:rPr>
              <a:t>   </a:t>
            </a:r>
            <a:r>
              <a:rPr lang="de-DE" sz="1800" dirty="0">
                <a:sym typeface="Wingdings" panose="05000000000000000000" pitchFamily="2" charset="2"/>
              </a:rPr>
              <a:t> bewusst in kleinen Mengen innerhalb einer Mahlzeit </a:t>
            </a:r>
            <a:r>
              <a:rPr lang="de-DE" sz="1800" b="1" dirty="0">
                <a:sym typeface="Wingdings" panose="05000000000000000000" pitchFamily="2" charset="2"/>
              </a:rPr>
              <a:t>genießen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1" dirty="0">
                <a:sym typeface="Wingdings" panose="05000000000000000000" pitchFamily="2" charset="2"/>
              </a:rPr>
              <a:t>1 Handvoll </a:t>
            </a:r>
            <a:r>
              <a:rPr lang="de-DE" sz="1800" dirty="0">
                <a:sym typeface="Wingdings" panose="05000000000000000000" pitchFamily="2" charset="2"/>
              </a:rPr>
              <a:t>am Tag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ym typeface="Wingdings" panose="05000000000000000000" pitchFamily="2" charset="2"/>
              </a:rPr>
              <a:t>Nicht nebenbei essen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ym typeface="Wingdings" panose="05000000000000000000" pitchFamily="2" charset="2"/>
              </a:rPr>
              <a:t>Zuerst </a:t>
            </a:r>
            <a:r>
              <a:rPr lang="de-DE" sz="1800" b="1" dirty="0">
                <a:sym typeface="Wingdings" panose="05000000000000000000" pitchFamily="2" charset="2"/>
              </a:rPr>
              <a:t>an Hauptmahlzeit satt </a:t>
            </a:r>
            <a:r>
              <a:rPr lang="de-DE" sz="1800" dirty="0">
                <a:sym typeface="Wingdings" panose="05000000000000000000" pitchFamily="2" charset="2"/>
              </a:rPr>
              <a:t>essen</a:t>
            </a:r>
            <a:endParaRPr lang="de-DE" sz="18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03EEC24-7E34-A4B8-205D-2C6A4CB741F4}"/>
              </a:ext>
            </a:extLst>
          </p:cNvPr>
          <p:cNvSpPr txBox="1"/>
          <p:nvPr/>
        </p:nvSpPr>
        <p:spPr>
          <a:xfrm>
            <a:off x="525819" y="5228084"/>
            <a:ext cx="755354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800" b="1" dirty="0"/>
              <a:t>Heißhunger</a:t>
            </a:r>
            <a:r>
              <a:rPr lang="de-DE" sz="1800" dirty="0"/>
              <a:t> entsteht unter anderem oft durch das Auslassen von Mahlzeiten (Stress, Zeit nicht nehmen für Essen, Diät,…)</a:t>
            </a:r>
          </a:p>
        </p:txBody>
      </p:sp>
      <p:pic>
        <p:nvPicPr>
          <p:cNvPr id="3074" name="Picture 2" descr="tiramisu - italienisches dessert mit kaffeegeschmack - tiramisu freigestellt stock-fotos und bilder">
            <a:extLst>
              <a:ext uri="{FF2B5EF4-FFF2-40B4-BE49-F238E27FC236}">
                <a16:creationId xmlns:a16="http://schemas.microsoft.com/office/drawing/2014/main" id="{CF4F5B52-F806-DB7D-69A1-195BF1C5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7" y="3098873"/>
            <a:ext cx="3022662" cy="201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32E7700-7F6F-5686-9DDF-789199905D86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3460914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81CDD2-17B8-AFB0-1B9C-864F91CAC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764" y="2708920"/>
            <a:ext cx="4248472" cy="1143000"/>
          </a:xfrm>
        </p:spPr>
        <p:txBody>
          <a:bodyPr/>
          <a:lstStyle/>
          <a:p>
            <a:pPr algn="ctr"/>
            <a:r>
              <a:rPr lang="de-DE" b="0" dirty="0"/>
              <a:t>Mahlzeiten-Beispiele</a:t>
            </a:r>
            <a:br>
              <a:rPr lang="de-DE" b="0" dirty="0"/>
            </a:br>
            <a:br>
              <a:rPr lang="de-DE" b="0" dirty="0"/>
            </a:br>
            <a:r>
              <a:rPr lang="de-DE" sz="2400" b="0" dirty="0"/>
              <a:t>nach dem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Mahlzeitenteller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C19EF95-D23D-52CA-4BCA-F25E934DA23F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1217858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7CEB85F-C90A-145B-DB3C-27F6B0098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068" y="1916832"/>
            <a:ext cx="2160240" cy="21899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EE0AC36-AEBF-C68B-CFDF-669F316C9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638" y="1197518"/>
            <a:ext cx="2333426" cy="23144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F92B514-8D7C-B482-D19A-85432267F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019" y="3626898"/>
            <a:ext cx="2333426" cy="23654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2C1E048-0278-1206-E475-A08F62EA2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2492896"/>
            <a:ext cx="2836832" cy="279045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AB47ADF-D9C7-ECC3-AF15-4D30F4C82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5068" y="4235592"/>
            <a:ext cx="2160240" cy="214272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A4DD3BA-6409-3CB8-3120-D34E04E0FC6D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160308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9371044-6EAA-73C0-D9FB-ECF92D304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276872"/>
            <a:ext cx="2918972" cy="27980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EA6AF3-B81E-E460-4F4E-CFA991CC1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47" y="1124745"/>
            <a:ext cx="2040815" cy="19230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509274A-3A4A-CFB8-349F-CE0B50067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915" y="4725144"/>
            <a:ext cx="2183476" cy="199067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7163248-AF6D-9151-7B97-81D5191BA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459" y="2693433"/>
            <a:ext cx="2183476" cy="223352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F44443C-3A30-2028-CE3F-339E0ED92F36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47221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E9F1F7FC-4130-A8B2-D52B-792F372D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188" y="1196751"/>
            <a:ext cx="1796931" cy="180659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AD6D1EC-DAA3-BE1A-5C0C-2A428E17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27"/>
          <a:stretch/>
        </p:blipFill>
        <p:spPr>
          <a:xfrm>
            <a:off x="5240028" y="3141392"/>
            <a:ext cx="1796931" cy="1885661"/>
          </a:xfrm>
          <a:prstGeom prst="rect">
            <a:avLst/>
          </a:prstGeom>
        </p:spPr>
      </p:pic>
      <p:pic>
        <p:nvPicPr>
          <p:cNvPr id="1028" name="Picture 4" descr="wiener schnitzel with fries and lemon restaurant menu">
            <a:extLst>
              <a:ext uri="{FF2B5EF4-FFF2-40B4-BE49-F238E27FC236}">
                <a16:creationId xmlns:a16="http://schemas.microsoft.com/office/drawing/2014/main" id="{969D2492-4AD3-9D29-1FFE-C5D9EE995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23" y="2765408"/>
            <a:ext cx="3229283" cy="180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59A28ED-80B7-42E2-6DDB-9C8AB59B8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459" y="5192764"/>
            <a:ext cx="2731000" cy="152783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1255FEF-A051-5931-AEFD-44608D124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453" y="3142692"/>
            <a:ext cx="1875064" cy="188566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7FB8A86-6833-6F2D-DCE6-89F9ED21B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0453" y="1196751"/>
            <a:ext cx="1875064" cy="180659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165A239-2C3B-D6D6-50AB-48F90F8BADAA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3454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CA72FDB-3FEF-AB1C-40B9-6FBDF266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89079"/>
            <a:ext cx="2952328" cy="291188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3D92C71-88A9-C269-3254-94233C895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677" y="1656187"/>
            <a:ext cx="2199407" cy="191253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0B93E92-9B0D-BE2E-A616-DA1749447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1656187"/>
            <a:ext cx="2056628" cy="191253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522F1A4-5B55-A331-927A-0EDD94389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45023"/>
            <a:ext cx="2136144" cy="223188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CE94135-5E93-CE42-1AF3-03811977B3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722"/>
          <a:stretch/>
        </p:blipFill>
        <p:spPr>
          <a:xfrm>
            <a:off x="6819848" y="3645022"/>
            <a:ext cx="2056628" cy="223188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D7C4FBE-1D1E-A3F3-237D-DBB1B58D68E6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02602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28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95562"/>
            <a:ext cx="7772400" cy="107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Essen am Arbeitsplatz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2775A-787C-FF42-25DD-FD8AC2A44A44}"/>
              </a:ext>
            </a:extLst>
          </p:cNvPr>
          <p:cNvSpPr txBox="1"/>
          <p:nvPr/>
        </p:nvSpPr>
        <p:spPr>
          <a:xfrm>
            <a:off x="457200" y="2303428"/>
            <a:ext cx="4875688" cy="304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800" b="1" kern="0" dirty="0">
                <a:solidFill>
                  <a:srgbClr val="005690"/>
                </a:solidFill>
                <a:ea typeface="+mj-ea"/>
                <a:cs typeface="Arial"/>
              </a:rPr>
              <a:t>Stolpersteine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Wenig </a:t>
            </a:r>
            <a:r>
              <a:rPr lang="de-DE" sz="1600" dirty="0"/>
              <a:t>Zeit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Unregelmäßiges Einhalten </a:t>
            </a:r>
            <a:r>
              <a:rPr lang="de-DE" sz="1600" dirty="0"/>
              <a:t>der Pausenzeiten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Keine </a:t>
            </a:r>
            <a:r>
              <a:rPr lang="de-DE" sz="1600" b="1" dirty="0"/>
              <a:t>Küche/Lagerungsmöglichkeiten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Kein fixer </a:t>
            </a:r>
            <a:r>
              <a:rPr lang="de-DE" sz="1600" dirty="0"/>
              <a:t>Arbeitsplatz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Schichtdienst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Homeoffice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Alleine</a:t>
            </a:r>
            <a:r>
              <a:rPr lang="de-DE" sz="1600" dirty="0"/>
              <a:t> am Arbeitsplatz mit Kund*innenverkehr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41718EB-B455-2325-0370-7C933DC07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2665128"/>
            <a:ext cx="2438400" cy="23241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5F4094F-C7F1-6616-81DE-A53C5747AA87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921300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29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16388" name="Fußzeilenplatzhalter 4">
            <a:extLst>
              <a:ext uri="{FF2B5EF4-FFF2-40B4-BE49-F238E27FC236}">
                <a16:creationId xmlns:a16="http://schemas.microsoft.com/office/drawing/2014/main" id="{EB40B7E3-8451-5120-53EE-8EFEE1FF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400">
                <a:solidFill>
                  <a:srgbClr val="767878"/>
                </a:solidFill>
                <a:cs typeface="Arial" panose="020B0604020202020204" pitchFamily="34" charset="0"/>
              </a:rPr>
              <a:t>Zusatzinformationen | Arial 14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6" y="846839"/>
            <a:ext cx="8515672" cy="102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dirty="0"/>
              <a:t>Mit Fokus auf den Arbeitsplatz</a:t>
            </a:r>
          </a:p>
          <a:p>
            <a:endParaRPr lang="de-DE" altLang="de-DE" kern="0" dirty="0"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2775A-787C-FF42-25DD-FD8AC2A44A44}"/>
              </a:ext>
            </a:extLst>
          </p:cNvPr>
          <p:cNvSpPr txBox="1"/>
          <p:nvPr/>
        </p:nvSpPr>
        <p:spPr>
          <a:xfrm>
            <a:off x="564879" y="2913439"/>
            <a:ext cx="5099088" cy="13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de-DE" sz="1800" b="1" kern="0" dirty="0">
              <a:ea typeface="+mj-e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rgbClr val="92D050"/>
                </a:solidFill>
              </a:rPr>
              <a:t>✔ </a:t>
            </a:r>
            <a:r>
              <a:rPr lang="de-DE" sz="1400" b="1" dirty="0"/>
              <a:t>Organisation &amp; Planung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z.B.: </a:t>
            </a:r>
            <a:r>
              <a:rPr lang="de-DE" sz="1200" b="1" dirty="0"/>
              <a:t>Meal-</a:t>
            </a:r>
            <a:r>
              <a:rPr lang="de-DE" sz="1200" b="1" dirty="0" err="1"/>
              <a:t>Prep</a:t>
            </a:r>
            <a:r>
              <a:rPr lang="de-DE" sz="1200" dirty="0"/>
              <a:t>, Fixe Pausenzeiten (auch im Homeoffice) </a:t>
            </a:r>
            <a:r>
              <a:rPr lang="de-DE" sz="1200" b="1" dirty="0"/>
              <a:t>bewusst</a:t>
            </a:r>
            <a:r>
              <a:rPr lang="de-DE" sz="1200" dirty="0"/>
              <a:t> einhalten, Speisen </a:t>
            </a:r>
            <a:r>
              <a:rPr lang="de-DE" sz="1200" b="1" dirty="0"/>
              <a:t>vorportionieren und einfrieren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55F58-7622-0CB6-CF1D-74553288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429000"/>
            <a:ext cx="2088232" cy="199222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B741456-7238-23C2-2CD3-42163DF5967E}"/>
              </a:ext>
            </a:extLst>
          </p:cNvPr>
          <p:cNvSpPr txBox="1"/>
          <p:nvPr/>
        </p:nvSpPr>
        <p:spPr>
          <a:xfrm>
            <a:off x="521630" y="4366806"/>
            <a:ext cx="543697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>
                <a:solidFill>
                  <a:srgbClr val="92D050"/>
                </a:solidFill>
              </a:rPr>
              <a:t>✔ </a:t>
            </a:r>
            <a:r>
              <a:rPr lang="de-DE" sz="1400" b="1" dirty="0"/>
              <a:t>Praktische Lösungen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z.B.: </a:t>
            </a:r>
            <a:r>
              <a:rPr lang="de-DE" sz="1200" b="1" dirty="0"/>
              <a:t>Tiefkühlprodukte</a:t>
            </a:r>
            <a:r>
              <a:rPr lang="de-DE" sz="1200" dirty="0"/>
              <a:t> gezielt nutzen, </a:t>
            </a:r>
            <a:r>
              <a:rPr lang="de-DE" sz="1200" b="1" dirty="0"/>
              <a:t>Reste</a:t>
            </a:r>
            <a:r>
              <a:rPr lang="de-DE" sz="1200" dirty="0"/>
              <a:t> vom Abendessen mitnehmen, </a:t>
            </a:r>
            <a:r>
              <a:rPr lang="de-DE" sz="1200" b="1" dirty="0"/>
              <a:t>Gesunde Snacks </a:t>
            </a:r>
            <a:r>
              <a:rPr lang="de-DE" sz="1200" dirty="0"/>
              <a:t>griffbereit halten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8C1055A-F767-B4F9-1816-B6F73AA7E02C}"/>
              </a:ext>
            </a:extLst>
          </p:cNvPr>
          <p:cNvSpPr txBox="1"/>
          <p:nvPr/>
        </p:nvSpPr>
        <p:spPr>
          <a:xfrm>
            <a:off x="505627" y="5386914"/>
            <a:ext cx="639809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>
                <a:solidFill>
                  <a:srgbClr val="92D050"/>
                </a:solidFill>
              </a:rPr>
              <a:t>✔ </a:t>
            </a:r>
            <a:r>
              <a:rPr lang="de-DE" sz="1400" b="1" dirty="0"/>
              <a:t>Umgebung nutzen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z.B.: </a:t>
            </a:r>
            <a:r>
              <a:rPr lang="de-DE" sz="1200" b="1" dirty="0"/>
              <a:t>Kantine/Gasthaus </a:t>
            </a:r>
            <a:r>
              <a:rPr lang="de-DE" sz="1200" dirty="0"/>
              <a:t>oder </a:t>
            </a:r>
            <a:r>
              <a:rPr lang="de-DE" sz="1200" b="1" dirty="0"/>
              <a:t>Mittagsmenüs</a:t>
            </a:r>
            <a:r>
              <a:rPr lang="de-DE" sz="1200" dirty="0"/>
              <a:t> nutzen, </a:t>
            </a:r>
            <a:r>
              <a:rPr lang="de-DE" sz="1200" b="1" dirty="0"/>
              <a:t>Gesunde </a:t>
            </a:r>
            <a:r>
              <a:rPr lang="de-DE" sz="1200" dirty="0"/>
              <a:t>Lieferoptionen vergleichen</a:t>
            </a: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59F3F13-E858-2A3E-6E79-8CBAFAD15498}"/>
              </a:ext>
            </a:extLst>
          </p:cNvPr>
          <p:cNvSpPr txBox="1"/>
          <p:nvPr/>
        </p:nvSpPr>
        <p:spPr>
          <a:xfrm>
            <a:off x="357944" y="1576763"/>
            <a:ext cx="7382408" cy="15199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Wer gut isst, arbeitet </a:t>
            </a:r>
            <a:r>
              <a:rPr lang="de-DE" sz="1600" b="1" dirty="0"/>
              <a:t>konzentrierter</a:t>
            </a:r>
            <a:r>
              <a:rPr lang="de-DE" sz="1600" dirty="0"/>
              <a:t>.</a:t>
            </a:r>
          </a:p>
          <a:p>
            <a:pPr indent="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Gesunde Pausen sind </a:t>
            </a:r>
            <a:r>
              <a:rPr lang="de-DE" sz="1600" b="1" dirty="0"/>
              <a:t>Produktivitäts-Booster.</a:t>
            </a:r>
          </a:p>
          <a:p>
            <a:pPr indent="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Wasser trinken </a:t>
            </a:r>
            <a:r>
              <a:rPr lang="de-DE" sz="1600" dirty="0"/>
              <a:t>nicht vergessen – der Kopf braucht Flüssigkeit.</a:t>
            </a:r>
          </a:p>
          <a:p>
            <a:pPr indent="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/>
              <a:t>Planung spart Stress</a:t>
            </a:r>
            <a:r>
              <a:rPr lang="de-DE" sz="1600" dirty="0"/>
              <a:t> – auch beim Essen.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D9F0E74-4A6A-21A0-73DB-EF085EE588E2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39036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3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16389" name="Rectangle 2">
            <a:extLst>
              <a:ext uri="{FF2B5EF4-FFF2-40B4-BE49-F238E27FC236}">
                <a16:creationId xmlns:a16="http://schemas.microsoft.com/office/drawing/2014/main" id="{26A51AAD-BFAD-F5A4-315F-C81A437FE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panose="020B0604020202020204" pitchFamily="34" charset="0"/>
              </a:rPr>
              <a:t>Was bedeutet „ausgewogene Ernährung“?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57804B-6148-9435-BE71-5317E06A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704"/>
          <a:stretch/>
        </p:blipFill>
        <p:spPr>
          <a:xfrm>
            <a:off x="814986" y="3530444"/>
            <a:ext cx="1864897" cy="20044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059216-72AE-CFE0-C269-F18EDF68B1A9}"/>
              </a:ext>
            </a:extLst>
          </p:cNvPr>
          <p:cNvGrpSpPr>
            <a:grpSpLocks noChangeAspect="1"/>
          </p:cNvGrpSpPr>
          <p:nvPr/>
        </p:nvGrpSpPr>
        <p:grpSpPr>
          <a:xfrm>
            <a:off x="3491880" y="3573016"/>
            <a:ext cx="1905000" cy="1963202"/>
            <a:chOff x="0" y="0"/>
            <a:chExt cx="13884457" cy="1388445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38FEAEE-1ACA-952A-83D9-ABA2A1AF27D6}"/>
                </a:ext>
              </a:extLst>
            </p:cNvPr>
            <p:cNvSpPr/>
            <p:nvPr/>
          </p:nvSpPr>
          <p:spPr>
            <a:xfrm>
              <a:off x="-31116" y="-70"/>
              <a:ext cx="13946687" cy="13884594"/>
            </a:xfrm>
            <a:custGeom>
              <a:avLst/>
              <a:gdLst/>
              <a:ahLst/>
              <a:cxnLst/>
              <a:rect l="l" t="t" r="r" b="b"/>
              <a:pathLst>
                <a:path w="13946687" h="13884594">
                  <a:moveTo>
                    <a:pt x="6973343" y="70"/>
                  </a:moveTo>
                  <a:cubicBezTo>
                    <a:pt x="4485729" y="-11055"/>
                    <a:pt x="2182303" y="1309688"/>
                    <a:pt x="935272" y="3462190"/>
                  </a:cubicBezTo>
                  <a:cubicBezTo>
                    <a:pt x="-311758" y="5614693"/>
                    <a:pt x="-311758" y="8269902"/>
                    <a:pt x="935272" y="10422404"/>
                  </a:cubicBezTo>
                  <a:cubicBezTo>
                    <a:pt x="2182303" y="12574907"/>
                    <a:pt x="4485729" y="13895650"/>
                    <a:pt x="6973343" y="13884525"/>
                  </a:cubicBezTo>
                  <a:cubicBezTo>
                    <a:pt x="9460958" y="13895650"/>
                    <a:pt x="11764384" y="12574907"/>
                    <a:pt x="13011414" y="10422404"/>
                  </a:cubicBezTo>
                  <a:cubicBezTo>
                    <a:pt x="14258444" y="8269902"/>
                    <a:pt x="14258444" y="5614693"/>
                    <a:pt x="13011414" y="3462190"/>
                  </a:cubicBezTo>
                  <a:cubicBezTo>
                    <a:pt x="11764384" y="1309688"/>
                    <a:pt x="9460958" y="-11055"/>
                    <a:pt x="6973343" y="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306689C-7C2B-E074-3F6D-C337343DB934}"/>
                </a:ext>
              </a:extLst>
            </p:cNvPr>
            <p:cNvSpPr/>
            <p:nvPr/>
          </p:nvSpPr>
          <p:spPr>
            <a:xfrm>
              <a:off x="53489" y="84159"/>
              <a:ext cx="13777477" cy="13716138"/>
            </a:xfrm>
            <a:custGeom>
              <a:avLst/>
              <a:gdLst/>
              <a:ahLst/>
              <a:cxnLst/>
              <a:rect l="l" t="t" r="r" b="b"/>
              <a:pathLst>
                <a:path w="13777477" h="13716138">
                  <a:moveTo>
                    <a:pt x="6888738" y="69"/>
                  </a:moveTo>
                  <a:cubicBezTo>
                    <a:pt x="4431305" y="-10921"/>
                    <a:pt x="2155826" y="1293797"/>
                    <a:pt x="923925" y="3420184"/>
                  </a:cubicBezTo>
                  <a:cubicBezTo>
                    <a:pt x="-307975" y="5546572"/>
                    <a:pt x="-307975" y="8169565"/>
                    <a:pt x="923925" y="10295952"/>
                  </a:cubicBezTo>
                  <a:cubicBezTo>
                    <a:pt x="2155826" y="12422340"/>
                    <a:pt x="4431305" y="13727058"/>
                    <a:pt x="6888738" y="13716068"/>
                  </a:cubicBezTo>
                  <a:cubicBezTo>
                    <a:pt x="9346172" y="13727058"/>
                    <a:pt x="11621651" y="12422340"/>
                    <a:pt x="12853552" y="10295952"/>
                  </a:cubicBezTo>
                  <a:cubicBezTo>
                    <a:pt x="14085453" y="8169565"/>
                    <a:pt x="14085453" y="5546572"/>
                    <a:pt x="12853552" y="3420184"/>
                  </a:cubicBezTo>
                  <a:cubicBezTo>
                    <a:pt x="11621651" y="1293797"/>
                    <a:pt x="9346172" y="-10921"/>
                    <a:pt x="6888738" y="69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Freeform 15">
            <a:extLst>
              <a:ext uri="{FF2B5EF4-FFF2-40B4-BE49-F238E27FC236}">
                <a16:creationId xmlns:a16="http://schemas.microsoft.com/office/drawing/2014/main" id="{80F22BF9-BAFF-1048-01D6-27045637842F}"/>
              </a:ext>
            </a:extLst>
          </p:cNvPr>
          <p:cNvSpPr/>
          <p:nvPr/>
        </p:nvSpPr>
        <p:spPr>
          <a:xfrm>
            <a:off x="6252140" y="3518947"/>
            <a:ext cx="1864897" cy="1974458"/>
          </a:xfrm>
          <a:custGeom>
            <a:avLst/>
            <a:gdLst/>
            <a:ahLst/>
            <a:cxnLst/>
            <a:rect l="l" t="t" r="r" b="b"/>
            <a:pathLst>
              <a:path w="13777477" h="13716138">
                <a:moveTo>
                  <a:pt x="6888738" y="69"/>
                </a:moveTo>
                <a:cubicBezTo>
                  <a:pt x="4431305" y="-10921"/>
                  <a:pt x="2155826" y="1293797"/>
                  <a:pt x="923925" y="3420184"/>
                </a:cubicBezTo>
                <a:cubicBezTo>
                  <a:pt x="-307975" y="5546572"/>
                  <a:pt x="-307975" y="8169565"/>
                  <a:pt x="923925" y="10295952"/>
                </a:cubicBezTo>
                <a:cubicBezTo>
                  <a:pt x="2155826" y="12422340"/>
                  <a:pt x="4431305" y="13727058"/>
                  <a:pt x="6888738" y="13716068"/>
                </a:cubicBezTo>
                <a:cubicBezTo>
                  <a:pt x="9346172" y="13727058"/>
                  <a:pt x="11621651" y="12422340"/>
                  <a:pt x="12853552" y="10295952"/>
                </a:cubicBezTo>
                <a:cubicBezTo>
                  <a:pt x="14085453" y="8169565"/>
                  <a:pt x="14085453" y="5546572"/>
                  <a:pt x="12853552" y="3420184"/>
                </a:cubicBezTo>
                <a:cubicBezTo>
                  <a:pt x="11621651" y="1293797"/>
                  <a:pt x="9346172" y="-10921"/>
                  <a:pt x="6888738" y="69"/>
                </a:cubicBez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6392" name="Textfeld 16391">
            <a:extLst>
              <a:ext uri="{FF2B5EF4-FFF2-40B4-BE49-F238E27FC236}">
                <a16:creationId xmlns:a16="http://schemas.microsoft.com/office/drawing/2014/main" id="{6756F769-F5FA-A495-FD66-C734A85D36C5}"/>
              </a:ext>
            </a:extLst>
          </p:cNvPr>
          <p:cNvSpPr txBox="1"/>
          <p:nvPr/>
        </p:nvSpPr>
        <p:spPr>
          <a:xfrm>
            <a:off x="685800" y="2127250"/>
            <a:ext cx="777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= alle Hauptnährstoffe</a:t>
            </a:r>
          </a:p>
          <a:p>
            <a:r>
              <a:rPr lang="de-DE" sz="1800" dirty="0"/>
              <a:t>+ Flüssigkeit, Ballaststoffe, Vitamine, Mineralstoffe, Spurenelemente </a:t>
            </a:r>
          </a:p>
        </p:txBody>
      </p:sp>
      <p:sp>
        <p:nvSpPr>
          <p:cNvPr id="16394" name="Textfeld 16393">
            <a:extLst>
              <a:ext uri="{FF2B5EF4-FFF2-40B4-BE49-F238E27FC236}">
                <a16:creationId xmlns:a16="http://schemas.microsoft.com/office/drawing/2014/main" id="{EF72C76E-1452-D2B9-DE90-9BDD9A99206E}"/>
              </a:ext>
            </a:extLst>
          </p:cNvPr>
          <p:cNvSpPr txBox="1"/>
          <p:nvPr/>
        </p:nvSpPr>
        <p:spPr>
          <a:xfrm>
            <a:off x="921840" y="5529573"/>
            <a:ext cx="171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Kohlenhydrate</a:t>
            </a:r>
          </a:p>
        </p:txBody>
      </p:sp>
      <p:sp>
        <p:nvSpPr>
          <p:cNvPr id="16395" name="Textfeld 16394">
            <a:extLst>
              <a:ext uri="{FF2B5EF4-FFF2-40B4-BE49-F238E27FC236}">
                <a16:creationId xmlns:a16="http://schemas.microsoft.com/office/drawing/2014/main" id="{1D6B80F7-7210-7F0A-CEA3-2D24B228E91B}"/>
              </a:ext>
            </a:extLst>
          </p:cNvPr>
          <p:cNvSpPr txBox="1"/>
          <p:nvPr/>
        </p:nvSpPr>
        <p:spPr>
          <a:xfrm>
            <a:off x="3994743" y="554813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Eiweiß</a:t>
            </a:r>
          </a:p>
        </p:txBody>
      </p:sp>
      <p:sp>
        <p:nvSpPr>
          <p:cNvPr id="16396" name="Textfeld 16395">
            <a:extLst>
              <a:ext uri="{FF2B5EF4-FFF2-40B4-BE49-F238E27FC236}">
                <a16:creationId xmlns:a16="http://schemas.microsoft.com/office/drawing/2014/main" id="{CAB29D74-610E-776C-562A-16F1CCBA4929}"/>
              </a:ext>
            </a:extLst>
          </p:cNvPr>
          <p:cNvSpPr txBox="1"/>
          <p:nvPr/>
        </p:nvSpPr>
        <p:spPr>
          <a:xfrm>
            <a:off x="6840116" y="5534906"/>
            <a:ext cx="133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Fett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A90549-F45E-1948-3616-B8DE4E376410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6394" grpId="0"/>
      <p:bldP spid="16395" grpId="0"/>
      <p:bldP spid="1639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8818" y="64770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 dirty="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30</a:t>
            </a:fld>
            <a:endParaRPr lang="de-DE" altLang="de-DE" sz="1000" dirty="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10157"/>
            <a:ext cx="8515672" cy="218726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de-DE" b="0" dirty="0">
                <a:latin typeface="+mj-lt"/>
              </a:rPr>
              <a:t>„</a:t>
            </a:r>
            <a:r>
              <a:rPr lang="de-DE" dirty="0">
                <a:latin typeface="+mj-lt"/>
              </a:rPr>
              <a:t>Ausgewogene</a:t>
            </a:r>
            <a:r>
              <a:rPr lang="de-DE" b="0" dirty="0">
                <a:latin typeface="+mj-lt"/>
              </a:rPr>
              <a:t> Ernährung verbindet </a:t>
            </a:r>
            <a:r>
              <a:rPr lang="de-DE" dirty="0">
                <a:latin typeface="+mj-lt"/>
              </a:rPr>
              <a:t>Genuss mit Verantwortung </a:t>
            </a:r>
            <a:r>
              <a:rPr lang="de-DE" b="0" dirty="0">
                <a:latin typeface="+mj-lt"/>
              </a:rPr>
              <a:t>für den eigenen Körper.“</a:t>
            </a:r>
            <a:endParaRPr lang="de-DE" altLang="de-DE" b="0" kern="0" dirty="0">
              <a:latin typeface="+mj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3B1097B-7918-C1AC-0B17-AB4BEFA99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150" y="4077429"/>
            <a:ext cx="1595903" cy="23938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2441E3-9F92-D01E-5FB6-8C903FCBD5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0"/>
          <a:stretch/>
        </p:blipFill>
        <p:spPr>
          <a:xfrm>
            <a:off x="314164" y="4072472"/>
            <a:ext cx="3436862" cy="23939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E61CAE-7B06-071B-D9A8-CB471E049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053" y="4077429"/>
            <a:ext cx="3590783" cy="239385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E93A7E8-1A84-09D0-007C-01B4D2C83219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17074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31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46959E7-FAA9-6C94-09DC-8A9D9A66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505D472-0D60-92C8-17AF-9076A311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56EE5B-0021-8DB5-F7B1-857AC240E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7F9B35-D06D-873E-AA7E-0F03EEA8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6DD3BC6-E452-8A56-83EE-F84B90F6D5C7}"/>
              </a:ext>
            </a:extLst>
          </p:cNvPr>
          <p:cNvSpPr txBox="1"/>
          <p:nvPr/>
        </p:nvSpPr>
        <p:spPr>
          <a:xfrm>
            <a:off x="855823" y="3140968"/>
            <a:ext cx="56886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000" dirty="0" err="1">
                <a:solidFill>
                  <a:srgbClr val="767878"/>
                </a:solidFill>
                <a:latin typeface="Verdana" panose="020B0604030504040204" pitchFamily="34" charset="0"/>
              </a:rPr>
              <a:t>BildQuellen</a:t>
            </a:r>
            <a:r>
              <a:rPr lang="de-DE" altLang="de-DE" sz="1000" dirty="0">
                <a:solidFill>
                  <a:srgbClr val="767878"/>
                </a:solidFill>
                <a:latin typeface="Verdana" panose="020B0604030504040204" pitchFamily="34" charset="0"/>
              </a:rPr>
              <a:t>:</a:t>
            </a:r>
          </a:p>
          <a:p>
            <a:r>
              <a:rPr lang="de-DE" altLang="de-DE" sz="1000" dirty="0">
                <a:solidFill>
                  <a:srgbClr val="767878"/>
                </a:solidFill>
                <a:latin typeface="Verdana" panose="020B0604030504040204" pitchFamily="34" charset="0"/>
              </a:rPr>
              <a:t>workshopernaehrung.de/</a:t>
            </a:r>
            <a:r>
              <a:rPr lang="de-DE" altLang="de-DE" sz="1000" dirty="0" err="1">
                <a:solidFill>
                  <a:srgbClr val="767878"/>
                </a:solidFill>
                <a:latin typeface="Verdana" panose="020B0604030504040204" pitchFamily="34" charset="0"/>
              </a:rPr>
              <a:t>kohlenhydrate-grundlagen</a:t>
            </a:r>
            <a:endParaRPr lang="de-DE" altLang="de-DE" sz="1000" dirty="0">
              <a:solidFill>
                <a:srgbClr val="767878"/>
              </a:solidFill>
              <a:latin typeface="Verdana" panose="020B0604030504040204" pitchFamily="34" charset="0"/>
            </a:endParaRPr>
          </a:p>
          <a:p>
            <a:r>
              <a:rPr lang="de-DE" altLang="de-DE" sz="1000" dirty="0">
                <a:solidFill>
                  <a:srgbClr val="767878"/>
                </a:solidFill>
                <a:latin typeface="Verdana" panose="020B0604030504040204" pitchFamily="34" charset="0"/>
              </a:rPr>
              <a:t>nach Souci, </a:t>
            </a:r>
            <a:r>
              <a:rPr lang="de-DE" altLang="de-DE" sz="1000" dirty="0" err="1">
                <a:solidFill>
                  <a:srgbClr val="767878"/>
                </a:solidFill>
                <a:latin typeface="Verdana" panose="020B0604030504040204" pitchFamily="34" charset="0"/>
              </a:rPr>
              <a:t>Fahmann</a:t>
            </a:r>
            <a:r>
              <a:rPr lang="de-DE" altLang="de-DE" sz="1000" dirty="0">
                <a:solidFill>
                  <a:srgbClr val="767878"/>
                </a:solidFill>
                <a:latin typeface="Verdana" panose="020B0604030504040204" pitchFamily="34" charset="0"/>
              </a:rPr>
              <a:t>, Kraut 2000, </a:t>
            </a:r>
            <a:r>
              <a:rPr lang="de-DE" altLang="de-DE" sz="1000" dirty="0" err="1">
                <a:solidFill>
                  <a:srgbClr val="767878"/>
                </a:solidFill>
                <a:latin typeface="Verdana" panose="020B0604030504040204" pitchFamily="34" charset="0"/>
              </a:rPr>
              <a:t>Vollkornmehrl</a:t>
            </a:r>
            <a:r>
              <a:rPr lang="de-DE" altLang="de-DE" sz="1000" dirty="0">
                <a:solidFill>
                  <a:srgbClr val="767878"/>
                </a:solidFill>
                <a:latin typeface="Verdana" panose="020B0604030504040204" pitchFamily="34" charset="0"/>
              </a:rPr>
              <a:t> und Weißmehl im Vergleich</a:t>
            </a:r>
          </a:p>
          <a:p>
            <a:r>
              <a:rPr lang="de-DE" altLang="de-DE" sz="1000" dirty="0">
                <a:solidFill>
                  <a:srgbClr val="767878"/>
                </a:solidFill>
                <a:latin typeface="Verdana" panose="020B0604030504040204" pitchFamily="34" charset="0"/>
              </a:rPr>
              <a:t>ÖGK Mahlzeitenteller</a:t>
            </a:r>
          </a:p>
          <a:p>
            <a:r>
              <a:rPr lang="de-DE" altLang="de-DE" sz="1000" dirty="0">
                <a:solidFill>
                  <a:srgbClr val="767878"/>
                </a:solidFill>
                <a:latin typeface="Verdana" panose="020B0604030504040204" pitchFamily="34" charset="0"/>
              </a:rPr>
              <a:t>Bilder wurden von KI generiert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D9240F-144B-F765-DF63-1EF1DDD73486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03119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4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38929F7-67FB-4264-AD36-E8C8EBCB55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43" t="15233" r="18335" b="6023"/>
          <a:stretch/>
        </p:blipFill>
        <p:spPr>
          <a:xfrm>
            <a:off x="695227" y="1566144"/>
            <a:ext cx="7189141" cy="4845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EE86D3-3B25-D9F5-B342-336E3DC7A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227" y="685800"/>
            <a:ext cx="7772400" cy="1143000"/>
          </a:xfrm>
        </p:spPr>
        <p:txBody>
          <a:bodyPr/>
          <a:lstStyle/>
          <a:p>
            <a:r>
              <a:rPr lang="de-DE" altLang="de-DE" dirty="0">
                <a:latin typeface="Arial" panose="020B0604020202020204" pitchFamily="34" charset="0"/>
              </a:rPr>
              <a:t>Mahlzeitenteller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8D3CC49-5E5D-3B77-EB8A-0B2A724DF37A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105914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5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E86D3-3B25-D9F5-B342-336E3DC7A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r>
              <a:rPr lang="de-DE" altLang="de-DE" dirty="0">
                <a:latin typeface="Arial" panose="020B0604020202020204" pitchFamily="34" charset="0"/>
              </a:rPr>
              <a:t>Vielseitig und genussvoll essen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AAE7CCDD-DDA8-E961-4485-20F9FDA6CD85}"/>
              </a:ext>
            </a:extLst>
          </p:cNvPr>
          <p:cNvGrpSpPr/>
          <p:nvPr/>
        </p:nvGrpSpPr>
        <p:grpSpPr>
          <a:xfrm>
            <a:off x="685800" y="1988627"/>
            <a:ext cx="5636866" cy="3816424"/>
            <a:chOff x="-383085" y="605360"/>
            <a:chExt cx="7931852" cy="80269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09352780-302F-98F0-92BE-332BE45FD52C}"/>
                </a:ext>
              </a:extLst>
            </p:cNvPr>
            <p:cNvSpPr/>
            <p:nvPr/>
          </p:nvSpPr>
          <p:spPr>
            <a:xfrm>
              <a:off x="-383085" y="605360"/>
              <a:ext cx="7517140" cy="8026950"/>
            </a:xfrm>
            <a:custGeom>
              <a:avLst/>
              <a:gdLst/>
              <a:ahLst/>
              <a:cxnLst/>
              <a:rect l="l" t="t" r="r" b="b"/>
              <a:pathLst>
                <a:path w="7517141" h="8026950">
                  <a:moveTo>
                    <a:pt x="0" y="0"/>
                  </a:moveTo>
                  <a:lnTo>
                    <a:pt x="7517141" y="0"/>
                  </a:lnTo>
                  <a:lnTo>
                    <a:pt x="7517141" y="8026950"/>
                  </a:lnTo>
                  <a:lnTo>
                    <a:pt x="0" y="802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F78E5B73-45C6-D575-3D4E-281417CCCA8C}"/>
                </a:ext>
              </a:extLst>
            </p:cNvPr>
            <p:cNvSpPr txBox="1"/>
            <p:nvPr/>
          </p:nvSpPr>
          <p:spPr>
            <a:xfrm>
              <a:off x="627026" y="1109590"/>
              <a:ext cx="6921741" cy="72582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391"/>
                </a:lnSpc>
              </a:pPr>
              <a:r>
                <a:rPr lang="en-US" sz="1800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Lebensmittel</a:t>
              </a:r>
              <a:r>
                <a:rPr lang="en-US" sz="1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vielfalt</a:t>
              </a:r>
              <a:r>
                <a:rPr lang="en-US" sz="18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nutzen</a:t>
              </a: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2374"/>
                </a:lnSpc>
              </a:pP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2374"/>
                </a:lnSpc>
              </a:pP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3221"/>
                </a:lnSpc>
              </a:pPr>
              <a:r>
                <a:rPr lang="en-US" sz="1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Langsam</a:t>
              </a:r>
              <a:r>
                <a:rPr lang="en-US" sz="18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essen</a:t>
              </a:r>
              <a:r>
                <a:rPr lang="en-US" sz="18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 und </a:t>
              </a:r>
              <a:r>
                <a:rPr lang="en-US" sz="1800" b="1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gut</a:t>
              </a:r>
              <a:r>
                <a:rPr lang="en-US" sz="18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kauen</a:t>
              </a:r>
              <a:endParaRPr lang="en-US" sz="1800" dirty="0">
                <a:solidFill>
                  <a:srgbClr val="000000"/>
                </a:solidFill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3221"/>
                </a:lnSpc>
              </a:pP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1018"/>
                </a:lnSpc>
              </a:pP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3136"/>
                </a:lnSpc>
              </a:pPr>
              <a:r>
                <a:rPr lang="en-US" sz="18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Auf das </a:t>
              </a:r>
              <a:r>
                <a:rPr lang="en-US" sz="1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Sättigungsgefühl</a:t>
              </a:r>
              <a:r>
                <a:rPr lang="en-US" sz="18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achten</a:t>
              </a:r>
              <a:r>
                <a:rPr lang="en-US" sz="18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 </a:t>
              </a:r>
            </a:p>
            <a:p>
              <a:pPr algn="l">
                <a:lnSpc>
                  <a:spcPts val="2671"/>
                </a:lnSpc>
              </a:pP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2671"/>
                </a:lnSpc>
              </a:pP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3221"/>
                </a:lnSpc>
              </a:pPr>
              <a:r>
                <a:rPr lang="en-US" sz="1800" b="1" dirty="0" err="1"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Saisonal</a:t>
              </a:r>
              <a:r>
                <a:rPr lang="en-US" sz="1800" dirty="0"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 und </a:t>
              </a:r>
              <a:r>
                <a:rPr lang="en-US" sz="1800" b="1" dirty="0"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regiona</a:t>
              </a:r>
              <a:r>
                <a:rPr lang="en-US" sz="1800" dirty="0"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l </a:t>
              </a:r>
              <a:r>
                <a:rPr lang="en-US" sz="1800" dirty="0" err="1"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genießen</a:t>
              </a:r>
              <a:endParaRPr lang="en-US" sz="3600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41C1DA47-360A-5837-B1F3-31F82D61F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96007" y="2525728"/>
            <a:ext cx="4081534" cy="26876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AADE610-0B28-B5D1-0DFF-FE8B365E9141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16714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6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E86D3-3B25-D9F5-B342-336E3DC7A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3316" y="816904"/>
            <a:ext cx="7772400" cy="1143000"/>
          </a:xfrm>
        </p:spPr>
        <p:txBody>
          <a:bodyPr/>
          <a:lstStyle/>
          <a:p>
            <a:r>
              <a:rPr lang="de-DE" altLang="de-DE" dirty="0">
                <a:latin typeface="Arial" panose="020B0604020202020204" pitchFamily="34" charset="0"/>
              </a:rPr>
              <a:t>Flüssigkeit ist wichtig…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AAE7CCDD-DDA8-E961-4485-20F9FDA6CD85}"/>
              </a:ext>
            </a:extLst>
          </p:cNvPr>
          <p:cNvGrpSpPr/>
          <p:nvPr/>
        </p:nvGrpSpPr>
        <p:grpSpPr>
          <a:xfrm>
            <a:off x="527650" y="1731066"/>
            <a:ext cx="4661030" cy="2350364"/>
            <a:chOff x="-764102" y="670307"/>
            <a:chExt cx="7517141" cy="6559329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09352780-302F-98F0-92BE-332BE45FD52C}"/>
                </a:ext>
              </a:extLst>
            </p:cNvPr>
            <p:cNvSpPr/>
            <p:nvPr/>
          </p:nvSpPr>
          <p:spPr>
            <a:xfrm>
              <a:off x="-764102" y="670307"/>
              <a:ext cx="7517141" cy="6268838"/>
            </a:xfrm>
            <a:custGeom>
              <a:avLst/>
              <a:gdLst/>
              <a:ahLst/>
              <a:cxnLst/>
              <a:rect l="l" t="t" r="r" b="b"/>
              <a:pathLst>
                <a:path w="7517141" h="8026950">
                  <a:moveTo>
                    <a:pt x="0" y="0"/>
                  </a:moveTo>
                  <a:lnTo>
                    <a:pt x="7517141" y="0"/>
                  </a:lnTo>
                  <a:lnTo>
                    <a:pt x="7517141" y="8026950"/>
                  </a:lnTo>
                  <a:lnTo>
                    <a:pt x="0" y="802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-30998"/>
              </a:stretch>
            </a:blipFill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F78E5B73-45C6-D575-3D4E-281417CCCA8C}"/>
                </a:ext>
              </a:extLst>
            </p:cNvPr>
            <p:cNvSpPr txBox="1"/>
            <p:nvPr/>
          </p:nvSpPr>
          <p:spPr>
            <a:xfrm>
              <a:off x="-527530" y="1660880"/>
              <a:ext cx="6921741" cy="55687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Für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unsere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Nieren</a:t>
              </a:r>
              <a:endPara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2374"/>
                </a:lnSpc>
              </a:pPr>
              <a:endParaRPr lang="en-US" sz="1400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3221"/>
                </a:lnSpc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Für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unsere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aleway"/>
                  <a:cs typeface="Arial" panose="020B0604020202020204" pitchFamily="34" charset="0"/>
                  <a:sym typeface="Raleway"/>
                </a:rPr>
                <a:t>Verdauung</a:t>
              </a:r>
              <a:endPara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3221"/>
                </a:lnSpc>
              </a:pPr>
              <a:endParaRPr lang="en-US" sz="1400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3221"/>
                </a:lnSpc>
              </a:pPr>
              <a:r>
                <a:rPr lang="en-US" sz="1400" dirty="0">
                  <a:solidFill>
                    <a:srgbClr val="000000"/>
                  </a:solidFill>
                  <a:ea typeface="Raleway"/>
                  <a:cs typeface="Arial" panose="020B0604020202020204" pitchFamily="34" charset="0"/>
                  <a:sym typeface="Raleway"/>
                </a:rPr>
                <a:t>Für </a:t>
              </a:r>
              <a:r>
                <a:rPr lang="en-US" sz="1400" b="1" dirty="0" err="1">
                  <a:solidFill>
                    <a:srgbClr val="000000"/>
                  </a:solidFill>
                  <a:ea typeface="Raleway"/>
                  <a:cs typeface="Arial" panose="020B0604020202020204" pitchFamily="34" charset="0"/>
                  <a:sym typeface="Raleway"/>
                </a:rPr>
                <a:t>Leistungs</a:t>
              </a:r>
              <a:r>
                <a:rPr lang="en-US" sz="1400" dirty="0">
                  <a:solidFill>
                    <a:srgbClr val="000000"/>
                  </a:solidFill>
                  <a:ea typeface="Raleway"/>
                  <a:cs typeface="Arial" panose="020B0604020202020204" pitchFamily="34" charset="0"/>
                  <a:sym typeface="Raleway"/>
                </a:rPr>
                <a:t>- und </a:t>
              </a:r>
              <a:r>
                <a:rPr lang="en-US" sz="1400" b="1" dirty="0" err="1">
                  <a:solidFill>
                    <a:srgbClr val="000000"/>
                  </a:solidFill>
                  <a:ea typeface="Raleway"/>
                  <a:cs typeface="Arial" panose="020B0604020202020204" pitchFamily="34" charset="0"/>
                  <a:sym typeface="Raleway"/>
                </a:rPr>
                <a:t>Konzentrationsfähigkeit</a:t>
              </a:r>
              <a:endPara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  <a:p>
              <a:pPr algn="l">
                <a:lnSpc>
                  <a:spcPts val="1018"/>
                </a:lnSpc>
              </a:pPr>
              <a:endParaRPr lang="en-US" sz="1800" dirty="0">
                <a:solidFill>
                  <a:srgbClr val="00000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0E2C1E25-DFDC-3545-89C1-0E508FB26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04828" y="2529576"/>
            <a:ext cx="4310031" cy="271301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A861218-9783-B723-7AC7-0CD116A8487A}"/>
              </a:ext>
            </a:extLst>
          </p:cNvPr>
          <p:cNvSpPr txBox="1"/>
          <p:nvPr/>
        </p:nvSpPr>
        <p:spPr>
          <a:xfrm>
            <a:off x="553316" y="4717657"/>
            <a:ext cx="5350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30-35 ml/kg Körpergewicht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sz="1600" b="1" dirty="0"/>
              <a:t>mind. 1,5 Liter/Tag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sz="1600" b="1" dirty="0"/>
              <a:t>Individuelle</a:t>
            </a:r>
            <a:r>
              <a:rPr lang="de-DE" sz="1600" dirty="0"/>
              <a:t> Situation berücksichtigen         (Sport, Schwerarbeit, Schwitzen, Fieber,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Gleichmäßig über den Tag verteilen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E04F625-48C7-87FC-733D-028D0AEE1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48" y="382804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Wie viel?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F0A3DD1-6EA6-71F4-7A41-DCE61628E22B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6246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7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E86D3-3B25-D9F5-B342-336E3DC7A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3316" y="816904"/>
            <a:ext cx="7772400" cy="1143000"/>
          </a:xfrm>
        </p:spPr>
        <p:txBody>
          <a:bodyPr/>
          <a:lstStyle/>
          <a:p>
            <a:r>
              <a:rPr lang="de-DE" altLang="de-DE" dirty="0">
                <a:latin typeface="Arial" panose="020B0604020202020204" pitchFamily="34" charset="0"/>
              </a:rPr>
              <a:t>Getränkeauswahl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F0BD272-E0AD-596F-3056-A2790E4DB1BC}"/>
              </a:ext>
            </a:extLst>
          </p:cNvPr>
          <p:cNvSpPr txBox="1"/>
          <p:nvPr/>
        </p:nvSpPr>
        <p:spPr>
          <a:xfrm>
            <a:off x="827584" y="194114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Reichlich </a:t>
            </a:r>
            <a:r>
              <a:rPr lang="en-US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✅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4A2F0F-2B64-EAE9-6D0C-2B07F8A7F6B5}"/>
              </a:ext>
            </a:extLst>
          </p:cNvPr>
          <p:cNvSpPr txBox="1"/>
          <p:nvPr/>
        </p:nvSpPr>
        <p:spPr>
          <a:xfrm>
            <a:off x="5486400" y="1967588"/>
            <a:ext cx="351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Sparsam </a:t>
            </a:r>
            <a:r>
              <a:rPr lang="en-US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❌</a:t>
            </a:r>
            <a:r>
              <a:rPr lang="de-DE" dirty="0"/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84FD51C-387E-0C9C-A864-42A80E18F147}"/>
              </a:ext>
            </a:extLst>
          </p:cNvPr>
          <p:cNvSpPr txBox="1"/>
          <p:nvPr/>
        </p:nvSpPr>
        <p:spPr>
          <a:xfrm>
            <a:off x="609091" y="2679685"/>
            <a:ext cx="4320480" cy="300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Wasser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Mineralwasser </a:t>
            </a:r>
          </a:p>
          <a:p>
            <a:pPr>
              <a:lnSpc>
                <a:spcPct val="150000"/>
              </a:lnSpc>
            </a:pPr>
            <a:r>
              <a:rPr lang="de-DE" sz="1600" dirty="0"/>
              <a:t>      (Natriumgehalt beachten)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Selbst aromatisiertes Wasser (Orangenscheiben, Minze, Zitronen, 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Ungesüßter Früchte-/Kräutertee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Max. 4 Tassen Kaffee, Schwarz- oder Grüntee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61A6B62-276C-AA22-6B3B-3FD70D4F2014}"/>
              </a:ext>
            </a:extLst>
          </p:cNvPr>
          <p:cNvSpPr txBox="1"/>
          <p:nvPr/>
        </p:nvSpPr>
        <p:spPr>
          <a:xfrm>
            <a:off x="5221052" y="2679685"/>
            <a:ext cx="266429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/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Verdünnte Fruchtsäfte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Limonaden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Milch ist kein Getränk</a:t>
            </a:r>
          </a:p>
        </p:txBody>
      </p:sp>
      <p:pic>
        <p:nvPicPr>
          <p:cNvPr id="20482" name="Picture 2" descr="weibliche hände gießen wasser aus dem dekanter in einen glasbecher mit zitrone und eis. gesundheits- und ernährungskonzept. den durst an einem heißen tag stillen. - flüssigkeit stock-fotos und bilder">
            <a:extLst>
              <a:ext uri="{FF2B5EF4-FFF2-40B4-BE49-F238E27FC236}">
                <a16:creationId xmlns:a16="http://schemas.microsoft.com/office/drawing/2014/main" id="{27D09FEC-B6E2-BBC8-98DC-F875E8828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85" y="4293096"/>
            <a:ext cx="3153975" cy="210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6428179-6C34-046C-93DD-2D25B2F6F677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62127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8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E86D3-3B25-D9F5-B342-336E3DC7A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2069794"/>
            <a:ext cx="7772400" cy="1143000"/>
          </a:xfrm>
        </p:spPr>
        <p:txBody>
          <a:bodyPr/>
          <a:lstStyle/>
          <a:p>
            <a:r>
              <a:rPr lang="de-DE" altLang="de-DE" sz="2400" dirty="0">
                <a:latin typeface="Arial" panose="020B0604020202020204" pitchFamily="34" charset="0"/>
              </a:rPr>
              <a:t>Wie viel Zucker ist in Ordnung?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84FD51C-387E-0C9C-A864-42A80E18F147}"/>
              </a:ext>
            </a:extLst>
          </p:cNvPr>
          <p:cNvSpPr txBox="1"/>
          <p:nvPr/>
        </p:nvSpPr>
        <p:spPr>
          <a:xfrm>
            <a:off x="685800" y="3019429"/>
            <a:ext cx="4320480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/>
              <a:t>Laut WHO:</a:t>
            </a:r>
          </a:p>
          <a:p>
            <a:pPr>
              <a:lnSpc>
                <a:spcPct val="150000"/>
              </a:lnSpc>
            </a:pPr>
            <a:r>
              <a:rPr lang="de-DE" sz="1600" dirty="0"/>
              <a:t>Maximal </a:t>
            </a:r>
            <a:r>
              <a:rPr lang="de-DE" sz="1600" b="1" dirty="0"/>
              <a:t>50 g</a:t>
            </a:r>
            <a:r>
              <a:rPr lang="de-DE" sz="1600" dirty="0"/>
              <a:t> Zucker pro Tag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/>
              <a:t>Entspricht </a:t>
            </a:r>
            <a:r>
              <a:rPr lang="de-DE" sz="1600" b="1" dirty="0"/>
              <a:t>ca. 17 Zuckerwürfel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33458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Zuckerschätzspiel „Getränke“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14FCFE-CB70-F8B4-22C1-7AEA699A2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645206"/>
            <a:ext cx="4533865" cy="265216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B8A3D74-C43A-DCF4-7703-A22B4BB042B0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3276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liennummernplatzhalter 5">
            <a:extLst>
              <a:ext uri="{FF2B5EF4-FFF2-40B4-BE49-F238E27FC236}">
                <a16:creationId xmlns:a16="http://schemas.microsoft.com/office/drawing/2014/main" id="{A5DE295C-84AA-4B42-C52F-40A0FF03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t>Seite | </a:t>
            </a:r>
            <a:fld id="{EC4D4D28-1151-41A7-BD33-88CE1843419B}" type="slidenum">
              <a:rPr lang="de-DE" altLang="de-DE" sz="1000">
                <a:solidFill>
                  <a:srgbClr val="767878"/>
                </a:solidFill>
                <a:latin typeface="Verdana" panose="020B0604030504040204" pitchFamily="34" charset="0"/>
              </a:rPr>
              <a:pPr algn="r"/>
              <a:t>9</a:t>
            </a:fld>
            <a:endParaRPr lang="de-DE" altLang="de-DE" sz="1000">
              <a:solidFill>
                <a:srgbClr val="767878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B41903-7D61-6B13-E555-B12C0C0E8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05" y="123639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69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de-DE" altLang="de-DE" kern="0" dirty="0">
                <a:latin typeface="Arial" panose="020B0604020202020204" pitchFamily="34" charset="0"/>
              </a:rPr>
              <a:t>1 Glas Limonade (250 ml)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4C7703-FA91-D2E6-5F61-33B3A360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41"/>
          <a:stretch/>
        </p:blipFill>
        <p:spPr>
          <a:xfrm>
            <a:off x="847725" y="2425819"/>
            <a:ext cx="2814058" cy="371703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03F2E04-6926-4332-0FB3-65C47693C170}"/>
              </a:ext>
            </a:extLst>
          </p:cNvPr>
          <p:cNvSpPr txBox="1"/>
          <p:nvPr/>
        </p:nvSpPr>
        <p:spPr>
          <a:xfrm>
            <a:off x="4689335" y="2785948"/>
            <a:ext cx="281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9 Stück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22661D4B-D5A3-5DF8-D66B-B9B4901C7E49}"/>
              </a:ext>
            </a:extLst>
          </p:cNvPr>
          <p:cNvSpPr/>
          <p:nvPr/>
        </p:nvSpPr>
        <p:spPr>
          <a:xfrm>
            <a:off x="4081095" y="3493036"/>
            <a:ext cx="4201488" cy="2270373"/>
          </a:xfrm>
          <a:custGeom>
            <a:avLst/>
            <a:gdLst/>
            <a:ahLst/>
            <a:cxnLst/>
            <a:rect l="l" t="t" r="r" b="b"/>
            <a:pathLst>
              <a:path w="13186727" h="6160120">
                <a:moveTo>
                  <a:pt x="0" y="0"/>
                </a:moveTo>
                <a:lnTo>
                  <a:pt x="13186727" y="0"/>
                </a:lnTo>
                <a:lnTo>
                  <a:pt x="13186727" y="6160121"/>
                </a:lnTo>
                <a:lnTo>
                  <a:pt x="0" y="616012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6994" r="-1661" b="-17996"/>
            </a:stretch>
          </a:blipFill>
        </p:spPr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BDA8965-E6D2-C702-8137-357137090CE6}"/>
              </a:ext>
            </a:extLst>
          </p:cNvPr>
          <p:cNvSpPr txBox="1"/>
          <p:nvPr/>
        </p:nvSpPr>
        <p:spPr>
          <a:xfrm>
            <a:off x="107504" y="6482026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</a:rPr>
              <a:t>Wolfsberg, 16.03.2026</a:t>
            </a:r>
          </a:p>
        </p:txBody>
      </p:sp>
    </p:spTree>
    <p:extLst>
      <p:ext uri="{BB962C8B-B14F-4D97-AF65-F5344CB8AC3E}">
        <p14:creationId xmlns:p14="http://schemas.microsoft.com/office/powerpoint/2010/main" val="28066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hub Document" ma:contentTypeID="0x01010090F7AD17BD58BD4E88DCBDA7ACB8E69A0017E829FAE29FFA49AF612BFB224B9F66" ma:contentTypeVersion="21" ma:contentTypeDescription="Ein neues Dokument erstellen." ma:contentTypeScope="" ma:versionID="9e3539e71869ea2584edfa7b371b6cb2">
  <xsd:schema xmlns:xsd="http://www.w3.org/2001/XMLSchema" xmlns:xs="http://www.w3.org/2001/XMLSchema" xmlns:p="http://schemas.microsoft.com/office/2006/metadata/properties" xmlns:ns2="407c1232-e422-472f-a67d-ff12a44c5900" targetNamespace="http://schemas.microsoft.com/office/2006/metadata/properties" ma:root="true" ma:fieldsID="4bdd467e46868e80b20f8654c9f2fd83" ns2:_="">
    <xsd:import namespace="407c1232-e422-472f-a67d-ff12a44c5900"/>
    <xsd:element name="properties">
      <xsd:complexType>
        <xsd:sequence>
          <xsd:element name="documentManagement">
            <xsd:complexType>
              <xsd:all>
                <xsd:element ref="ns2:DochubAuthor" minOccurs="0"/>
                <xsd:element ref="ns2:FileExtension" minOccurs="0"/>
                <xsd:element ref="ns2:CheckedOutBy" minOccurs="0"/>
                <xsd:element ref="ns2:ItemName" minOccurs="0"/>
                <xsd:element ref="ns2:Alias" minOccurs="0"/>
                <xsd:element ref="ns2:MimeType" minOccurs="0"/>
                <xsd:element ref="ns2:Owner" minOccurs="0"/>
                <xsd:element ref="ns2:DochubDescription" minOccurs="0"/>
                <xsd:element ref="ns2:FileHash" minOccurs="0"/>
                <xsd:element ref="ns2:DochubVersionOwner" minOccurs="0"/>
                <xsd:element ref="ns2:DochubVersion" minOccurs="0"/>
                <xsd:element ref="ns2:DochubVersionComment" minOccurs="0"/>
                <xsd:element ref="ns2:Rights" minOccurs="0"/>
                <xsd:element ref="ns2:ModifiedBy" minOccurs="0"/>
                <xsd:element ref="ns2:ItemType" minOccurs="0"/>
                <xsd:element ref="ns2:GOid" minOccurs="0"/>
                <xsd:element ref="ns2:DocumentType" minOccurs="0"/>
                <xsd:element ref="ns2:HW_Checksum" minOccurs="0"/>
                <xsd:element ref="ns2:HW_VersionTime" minOccurs="0"/>
                <xsd:element ref="ns2:HW_OID" minOccurs="0"/>
                <xsd:element ref="ns2:Type" minOccurs="0"/>
                <xsd:element ref="ns2:HW_ObjectName" minOccurs="0"/>
                <xsd:element ref="ns2:AllMetadata" minOccurs="0"/>
                <xsd:element ref="ns2:MetadataHash" minOccurs="0"/>
                <xsd:element ref="ns2:RemoteUrl" minOccurs="0"/>
                <xsd:element ref="ns2:OldItemId" minOccurs="0"/>
                <xsd:element ref="ns2:CollectionType" minOccurs="0"/>
                <xsd:element ref="ns2:TimeOpen" minOccurs="0"/>
                <xsd:element ref="ns2:TimeExpire" minOccurs="0"/>
                <xsd:element ref="ns2:DocDate" minOccurs="0"/>
                <xsd:element ref="ns2:DocAuthor" minOccurs="0"/>
                <xsd:element ref="ns2:kdm_thePublisher" minOccurs="0"/>
                <xsd:element ref="ns2:KDM_Abschlussdatum" minOccurs="0"/>
                <xsd:element ref="ns2:KDM_Abteilungsrechte1" minOccurs="0"/>
                <xsd:element ref="ns2:KDM_Abteilungsrechte2" minOccurs="0"/>
                <xsd:element ref="ns2:kdm_Aenderungsgrund" minOccurs="0"/>
                <xsd:element ref="ns2:KDM_Anlage" minOccurs="0"/>
                <xsd:element ref="ns2:KDM_Archiv_Verantwortlich" minOccurs="0"/>
                <xsd:element ref="ns2:KDM_Archivierungsdauer" minOccurs="0"/>
                <xsd:element ref="ns2:KDM_Archivierungsort" minOccurs="0"/>
                <xsd:element ref="ns2:KDM_Archivierungsverantwortlicher" minOccurs="0"/>
                <xsd:element ref="ns2:KDM_Auftragsart" minOccurs="0"/>
                <xsd:element ref="ns2:KDM_Auftragswert" minOccurs="0"/>
                <xsd:element ref="ns2:KDM_Ausschreibung" minOccurs="0"/>
                <xsd:element ref="ns2:KDM_Bauobjekt" minOccurs="0"/>
                <xsd:element ref="ns2:KDM_Behoerde" minOccurs="0"/>
                <xsd:element ref="ns2:KDM_Bemerkung" minOccurs="0"/>
                <xsd:element ref="ns2:KDM_Bemerkung_Instanz" minOccurs="0"/>
                <xsd:element ref="ns2:KDM_Berufsgruppe" minOccurs="0"/>
                <xsd:element ref="ns2:KDM_Beschaffungsnummer" minOccurs="0"/>
                <xsd:element ref="ns2:KDM_Bescheidart" minOccurs="0"/>
                <xsd:element ref="ns2:KDM_Beschwerdeklasse" minOccurs="0"/>
                <xsd:element ref="ns2:KDM_Bestbieter" minOccurs="0"/>
                <xsd:element ref="ns2:KDM_Betreff" minOccurs="0"/>
                <xsd:element ref="ns2:KDM_Betreff2" minOccurs="0"/>
                <xsd:element ref="ns2:KDM_Datum_Zuschlag" minOccurs="0"/>
                <xsd:element ref="ns2:KDM_Dokuementenart" minOccurs="0"/>
                <xsd:element ref="ns2:KDM_Dokumentenart" minOccurs="0"/>
                <xsd:element ref="ns2:KDM_Dokumentenstatus" minOccurs="0"/>
                <xsd:element ref="ns2:KDM_Dokumentenstruktur" minOccurs="0"/>
                <xsd:element ref="ns2:KDM_Eingangs_Ausgangspost" minOccurs="0"/>
                <xsd:element ref="ns2:KDM_Eingangs_Ausgangspost_GZ_Reservierung" minOccurs="0"/>
                <xsd:element ref="ns2:KDM_Empfaenger" minOccurs="0"/>
                <xsd:element ref="ns2:KDM_Empfaenger_des_Dokumentes" minOccurs="0"/>
                <xsd:element ref="ns2:KDM_EquipmentHersteller" minOccurs="0"/>
                <xsd:element ref="ns2:KDM_EquipmentNummer" minOccurs="0"/>
                <xsd:element ref="ns2:KDM_Erstellungsdatum" minOccurs="0"/>
                <xsd:element ref="ns2:KDM_Fachabteilung" minOccurs="0"/>
                <xsd:element ref="ns2:KDM_Freigeber" minOccurs="0"/>
                <xsd:element ref="ns2:KDM_Freigeber_QM_Pruefung" minOccurs="0"/>
                <xsd:element ref="ns2:KDM_Fremdes_Zeichen" minOccurs="0"/>
                <xsd:element ref="ns2:KDM_geprueft_am" minOccurs="0"/>
                <xsd:element ref="ns2:KDM_Geschäftszahl" minOccurs="0"/>
                <xsd:element ref="ns2:KDM_Geschaeftspartner" minOccurs="0"/>
                <xsd:element ref="ns2:KDM_GewerkeNummer" minOccurs="0"/>
                <xsd:element ref="ns2:KDM_GewNummer" minOccurs="0"/>
                <xsd:element ref="ns2:KDM_gsz_Beschreibung" minOccurs="0"/>
                <xsd:element ref="ns2:KDM_gsz_Hauptzahl" minOccurs="0"/>
                <xsd:element ref="ns2:KDM_gsz_Jahr" minOccurs="0"/>
                <xsd:element ref="ns2:KDM_gsz_Nebenzahl" minOccurs="0"/>
                <xsd:element ref="ns2:KDM_gsz_Teilorganisation" minOccurs="0"/>
                <xsd:element ref="ns2:KDM_gsz_Teilorganisation_Title" minOccurs="0"/>
                <xsd:element ref="ns2:KDM_gsz_User" minOccurs="0"/>
                <xsd:element ref="ns2:KDM_Gueltig_bis" minOccurs="0"/>
                <xsd:element ref="ns2:KDM_Gueltig_seit" minOccurs="0"/>
                <xsd:element ref="ns2:KDM_Gueltig_von" minOccurs="0"/>
                <xsd:element ref="ns2:KDM_Hauptzahl" minOccurs="0"/>
                <xsd:element ref="ns2:KDM_PublishDir" minOccurs="0"/>
                <xsd:element ref="ns2:KDM_Hersteller" minOccurs="0"/>
                <xsd:element ref="ns2:KDM_InventarNummer" minOccurs="0"/>
                <xsd:element ref="ns2:KDM_Jahr" minOccurs="0"/>
                <xsd:element ref="ns2:KDM_Kostenstelle" minOccurs="0"/>
                <xsd:element ref="ns2:KDM_LKH" minOccurs="0"/>
                <xsd:element ref="ns2:KDM_Management_Freigabe" minOccurs="0"/>
                <xsd:element ref="ns2:KDM_Manager_Approvement_1" minOccurs="0"/>
                <xsd:element ref="ns2:KDM_Manager_Approvement_2" minOccurs="0"/>
                <xsd:element ref="ns2:KDM_Massnahmen" minOccurs="0"/>
                <xsd:element ref="ns2:KDM_Massnahmen_bis" minOccurs="0"/>
                <xsd:element ref="ns2:KDM_Nachweisdokument" minOccurs="0"/>
                <xsd:element ref="ns2:KDM_Nebenzahl" minOccurs="0"/>
                <xsd:element ref="ns2:KDM_OE_Datum" minOccurs="0"/>
                <xsd:element ref="ns2:KDM_Ordnungszahl" minOccurs="0"/>
                <xsd:element ref="ns2:KDM_OriginalAutor" minOccurs="0"/>
                <xsd:element ref="ns2:KDM_Pers_Zahl" minOccurs="0"/>
                <xsd:element ref="ns2:KDM_Person" minOccurs="0"/>
                <xsd:element ref="ns2:KDM_Personalzahl" minOccurs="0"/>
                <xsd:element ref="ns2:KDM_Personendokument" minOccurs="0"/>
                <xsd:element ref="ns2:KDM_Planende" minOccurs="0"/>
                <xsd:element ref="ns2:KDM_Posteingangs_Ausgangsdatum" minOccurs="0"/>
                <xsd:element ref="ns2:KDM_Projekt" minOccurs="0"/>
                <xsd:element ref="ns2:KDM_Projektart" minOccurs="0"/>
                <xsd:element ref="ns2:KDM_Projekte" minOccurs="0"/>
                <xsd:element ref="ns2:KDM_Projektleiter" minOccurs="0"/>
                <xsd:element ref="ns2:KDM_Projektnummer" minOccurs="0"/>
                <xsd:element ref="ns2:KDM_Projektphase" minOccurs="0"/>
                <xsd:element ref="ns2:KDM_Pruefkriterium" minOccurs="0"/>
                <xsd:element ref="ns2:KDM_Pruefzeitpunkt" minOccurs="0"/>
                <xsd:element ref="ns2:KDM_PublishRights" minOccurs="0"/>
                <xsd:element ref="ns2:KDM_QM_Freigabe" minOccurs="0"/>
                <xsd:element ref="ns2:KDM_QM_Freigeber" minOccurs="0"/>
                <xsd:element ref="ns2:KDM_QM_Management_Freigabe" minOccurs="0"/>
                <xsd:element ref="ns2:KDM_QM_Management_Freigabe_1" minOccurs="0"/>
                <xsd:element ref="ns2:KDM_QM_Management_Freigabe_3" minOccurs="0"/>
                <xsd:element ref="ns2:KDM_QM_Management_Freigabe_4" minOccurs="0"/>
                <xsd:element ref="ns2:KDM_QM_Management_Freigabe_5" minOccurs="0"/>
                <xsd:element ref="ns2:KDM_RaumbuchNummer" minOccurs="0"/>
                <xsd:element ref="ns2:KDM_Rechtsmaterie" minOccurs="0"/>
                <xsd:element ref="ns2:KDM_Sachbereich" minOccurs="0"/>
                <xsd:element ref="ns2:KDM_Sachbereich2" minOccurs="0"/>
                <xsd:element ref="ns2:KDM_SAP_Nummer" minOccurs="0"/>
                <xsd:element ref="ns2:KDM_Status" minOccurs="0"/>
                <xsd:element ref="ns2:KDM_Team" minOccurs="0"/>
                <xsd:element ref="ns2:KDM_TechnischerPlatz" minOccurs="0"/>
                <xsd:element ref="ns2:KDM_Teilorganisation" minOccurs="0"/>
                <xsd:element ref="ns2:KDM_Ueberarbeiter" minOccurs="0"/>
                <xsd:element ref="ns2:KDM_Verantwortlicher" minOccurs="0"/>
                <xsd:element ref="ns2:KDM_Verfahrensart" minOccurs="0"/>
                <xsd:element ref="ns2:KDM_Verfasser" minOccurs="0"/>
                <xsd:element ref="ns2:KDM_Verteiler" minOccurs="0"/>
                <xsd:element ref="ns2:KDM_Vertrags_Einkauforganisation" minOccurs="0"/>
                <xsd:element ref="ns2:KDM_Vertrags_Kuendigungsmoeglichkeit" minOccurs="0"/>
                <xsd:element ref="ns2:KDM_Vertrags_Laufzeit" minOccurs="0"/>
                <xsd:element ref="ns2:KDM_Vertrags_Thema" minOccurs="0"/>
                <xsd:element ref="ns2:KDM_Vertrags_Verantwortlicher" minOccurs="0"/>
                <xsd:element ref="ns2:KDM_Vertragsart" minOccurs="0"/>
                <xsd:element ref="ns2:KDM_Vertragsart_WO" minOccurs="0"/>
                <xsd:element ref="ns2:KDM_Vertragsersteller" minOccurs="0"/>
                <xsd:element ref="ns2:KDM_Vertragsnummer" minOccurs="0"/>
                <xsd:element ref="ns2:KDM_Vertragsobjekt" minOccurs="0"/>
                <xsd:element ref="ns2:KDM_Vertragspartner" minOccurs="0"/>
                <xsd:element ref="ns2:KDM_Vertragspartner_KABEG" minOccurs="0"/>
                <xsd:element ref="ns2:KDM_Vertragspartner_WO" minOccurs="0"/>
                <xsd:element ref="ns2:KDM_Vertragsstatus" minOccurs="0"/>
                <xsd:element ref="ns2:KDM_Vertragsvolumen" minOccurs="0"/>
                <xsd:element ref="ns2:KDM_Vertraulich" minOccurs="0"/>
                <xsd:element ref="ns2:KDM_Vorgabedokument" minOccurs="0"/>
                <xsd:element ref="ns2:KDM_Vorzahl" minOccurs="0"/>
                <xsd:element ref="ns2:KDM_Wiedervorlage_Adressat" minOccurs="0"/>
                <xsd:element ref="ns2:KDM_Wiedervorlage_Anmerkung" minOccurs="0"/>
                <xsd:element ref="ns2:KDM_Wiedervorlageadressat" minOccurs="0"/>
                <xsd:element ref="ns2:KDM_Wiedervorlageanmerkung" minOccurs="0"/>
                <xsd:element ref="ns2:KDM_Wiedervorlagedatum" minOccurs="0"/>
                <xsd:element ref="ns2:KDM_Wiedervorlage_Mail_sent" minOccurs="0"/>
                <xsd:element ref="ns2:KDM_Zustaendige_Abteilungen" minOccurs="0"/>
                <xsd:element ref="ns2:KDM_Zustaendige_Abteilungen2" minOccurs="0"/>
                <xsd:element ref="ns2:KDM_Vertragsart_KABE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c1232-e422-472f-a67d-ff12a44c5900" elementFormDefault="qualified">
    <xsd:import namespace="http://schemas.microsoft.com/office/2006/documentManagement/types"/>
    <xsd:import namespace="http://schemas.microsoft.com/office/infopath/2007/PartnerControls"/>
    <xsd:element name="DochubAuthor" ma:index="8" nillable="true" ma:displayName="DochubAuthor" ma:internalName="DochubAuthor">
      <xsd:simpleType>
        <xsd:restriction base="dms:Note"/>
      </xsd:simpleType>
    </xsd:element>
    <xsd:element name="FileExtension" ma:index="9" nillable="true" ma:displayName="FileExtension" ma:internalName="FileExtension">
      <xsd:simpleType>
        <xsd:restriction base="dms:Text"/>
      </xsd:simpleType>
    </xsd:element>
    <xsd:element name="CheckedOutBy" ma:index="10" nillable="true" ma:displayName="CheckedOutBy" ma:internalName="CheckedOutBy">
      <xsd:simpleType>
        <xsd:restriction base="dms:Text"/>
      </xsd:simpleType>
    </xsd:element>
    <xsd:element name="ItemName" ma:index="11" nillable="true" ma:displayName="ItemName" ma:internalName="ItemName">
      <xsd:simpleType>
        <xsd:restriction base="dms:Note"/>
      </xsd:simpleType>
    </xsd:element>
    <xsd:element name="Alias" ma:index="12" nillable="true" ma:displayName="Alias" ma:internalName="Alias">
      <xsd:simpleType>
        <xsd:restriction base="dms:Note"/>
      </xsd:simpleType>
    </xsd:element>
    <xsd:element name="MimeType" ma:index="13" nillable="true" ma:displayName="MimeType" ma:internalName="MimeType">
      <xsd:simpleType>
        <xsd:restriction base="dms:Note"/>
      </xsd:simpleType>
    </xsd:element>
    <xsd:element name="Owner" ma:index="14" nillable="true" ma:displayName="Owner" ma:internalName="Owner">
      <xsd:simpleType>
        <xsd:restriction base="dms:Note"/>
      </xsd:simpleType>
    </xsd:element>
    <xsd:element name="DochubDescription" ma:index="15" nillable="true" ma:displayName="DochubDescription" ma:internalName="DochubDescription">
      <xsd:simpleType>
        <xsd:restriction base="dms:Note"/>
      </xsd:simpleType>
    </xsd:element>
    <xsd:element name="FileHash" ma:index="16" nillable="true" ma:displayName="FileHash" ma:internalName="FileHash">
      <xsd:simpleType>
        <xsd:restriction base="dms:Note"/>
      </xsd:simpleType>
    </xsd:element>
    <xsd:element name="DochubVersionOwner" ma:index="17" nillable="true" ma:displayName="DochubVersionOwner" ma:internalName="DochubVersionOwner">
      <xsd:simpleType>
        <xsd:restriction base="dms:Note"/>
      </xsd:simpleType>
    </xsd:element>
    <xsd:element name="DochubVersion" ma:index="18" nillable="true" ma:displayName="DochubVersion" ma:internalName="DochubVersion">
      <xsd:simpleType>
        <xsd:restriction base="dms:Note"/>
      </xsd:simpleType>
    </xsd:element>
    <xsd:element name="DochubVersionComment" ma:index="19" nillable="true" ma:displayName="DochubVersionComment" ma:internalName="DochubVersionComment">
      <xsd:simpleType>
        <xsd:restriction base="dms:Note"/>
      </xsd:simpleType>
    </xsd:element>
    <xsd:element name="Rights" ma:index="20" nillable="true" ma:displayName="Rights" ma:internalName="Rights">
      <xsd:simpleType>
        <xsd:restriction base="dms:Note"/>
      </xsd:simpleType>
    </xsd:element>
    <xsd:element name="ModifiedBy" ma:index="21" nillable="true" ma:displayName="ModifiedBy" ma:internalName="ModifiedBy">
      <xsd:simpleType>
        <xsd:restriction base="dms:Note"/>
      </xsd:simpleType>
    </xsd:element>
    <xsd:element name="ItemType" ma:index="22" nillable="true" ma:displayName="ItemType" ma:internalName="ItemType">
      <xsd:simpleType>
        <xsd:restriction base="dms:Text"/>
      </xsd:simpleType>
    </xsd:element>
    <xsd:element name="GOid" ma:index="23" nillable="true" ma:displayName="GOid" ma:internalName="GOid">
      <xsd:simpleType>
        <xsd:restriction base="dms:Note"/>
      </xsd:simpleType>
    </xsd:element>
    <xsd:element name="DocumentType" ma:index="24" nillable="true" ma:displayName="DocumentType" ma:internalName="DocumentType">
      <xsd:simpleType>
        <xsd:restriction base="dms:Note"/>
      </xsd:simpleType>
    </xsd:element>
    <xsd:element name="HW_Checksum" ma:index="25" nillable="true" ma:displayName="HW_Checksum" ma:internalName="HW_Checksum">
      <xsd:simpleType>
        <xsd:restriction base="dms:Note"/>
      </xsd:simpleType>
    </xsd:element>
    <xsd:element name="HW_VersionTime" ma:index="26" nillable="true" ma:displayName="HW_VersionTime" ma:internalName="HW_VersionTime">
      <xsd:simpleType>
        <xsd:restriction base="dms:DateTime"/>
      </xsd:simpleType>
    </xsd:element>
    <xsd:element name="HW_OID" ma:index="27" nillable="true" ma:displayName="HW_OID" ma:internalName="HW_OID">
      <xsd:simpleType>
        <xsd:restriction base="dms:Note"/>
      </xsd:simpleType>
    </xsd:element>
    <xsd:element name="Type" ma:index="28" nillable="true" ma:displayName="Type" ma:internalName="Type">
      <xsd:simpleType>
        <xsd:restriction base="dms:Note"/>
      </xsd:simpleType>
    </xsd:element>
    <xsd:element name="HW_ObjectName" ma:index="29" nillable="true" ma:displayName="HW_ObjectName" ma:internalName="HW_ObjectName">
      <xsd:simpleType>
        <xsd:restriction base="dms:Note"/>
      </xsd:simpleType>
    </xsd:element>
    <xsd:element name="AllMetadata" ma:index="30" nillable="true" ma:displayName="AllMetadata" ma:internalName="AllMetadata">
      <xsd:simpleType>
        <xsd:restriction base="dms:Note"/>
      </xsd:simpleType>
    </xsd:element>
    <xsd:element name="MetadataHash" ma:index="31" nillable="true" ma:displayName="MetadataHash" ma:internalName="MetadataHash">
      <xsd:simpleType>
        <xsd:restriction base="dms:Note"/>
      </xsd:simpleType>
    </xsd:element>
    <xsd:element name="RemoteUrl" ma:index="32" nillable="true" ma:displayName="RemoteUrl" ma:internalName="RemoteUrl">
      <xsd:simpleType>
        <xsd:restriction base="dms:Note"/>
      </xsd:simpleType>
    </xsd:element>
    <xsd:element name="OldItemId" ma:index="33" nillable="true" ma:displayName="OldItemId" ma:indexed="true" ma:internalName="OldItemId">
      <xsd:simpleType>
        <xsd:restriction base="dms:Text"/>
      </xsd:simpleType>
    </xsd:element>
    <xsd:element name="CollectionType" ma:index="34" nillable="true" ma:displayName="CollectionType" ma:internalName="CollectionType">
      <xsd:simpleType>
        <xsd:restriction base="dms:Note"/>
      </xsd:simpleType>
    </xsd:element>
    <xsd:element name="TimeOpen" ma:index="35" nillable="true" ma:displayName="TimeOpen" ma:internalName="TimeOpen">
      <xsd:simpleType>
        <xsd:restriction base="dms:Note"/>
      </xsd:simpleType>
    </xsd:element>
    <xsd:element name="TimeExpire" ma:index="36" nillable="true" ma:displayName="TimeExpire" ma:internalName="TimeExpire">
      <xsd:simpleType>
        <xsd:restriction base="dms:DateTime"/>
      </xsd:simpleType>
    </xsd:element>
    <xsd:element name="DocDate" ma:index="37" nillable="true" ma:displayName="DocDate" ma:internalName="DocDate">
      <xsd:simpleType>
        <xsd:restriction base="dms:Note"/>
      </xsd:simpleType>
    </xsd:element>
    <xsd:element name="DocAuthor" ma:index="38" nillable="true" ma:displayName="DocAuthor" ma:internalName="DocAuthor">
      <xsd:simpleType>
        <xsd:restriction base="dms:Note"/>
      </xsd:simpleType>
    </xsd:element>
    <xsd:element name="kdm_thePublisher" ma:index="39" nillable="true" ma:displayName="kdm_thePublisher" ma:internalName="kdm_thePublisher">
      <xsd:simpleType>
        <xsd:restriction base="dms:Note"/>
      </xsd:simpleType>
    </xsd:element>
    <xsd:element name="KDM_Abschlussdatum" ma:index="40" nillable="true" ma:displayName="KDM_Abschlussdatum" ma:internalName="KDM_Abschlussdatum">
      <xsd:simpleType>
        <xsd:restriction base="dms:Note"/>
      </xsd:simpleType>
    </xsd:element>
    <xsd:element name="KDM_Abteilungsrechte1" ma:index="41" nillable="true" ma:displayName="KDM_Abteilungsrechte1" ma:internalName="KDM_Abteilungsrechte1">
      <xsd:simpleType>
        <xsd:restriction base="dms:Note"/>
      </xsd:simpleType>
    </xsd:element>
    <xsd:element name="KDM_Abteilungsrechte2" ma:index="42" nillable="true" ma:displayName="KDM_Abteilungsrechte2" ma:internalName="KDM_Abteilungsrechte2">
      <xsd:simpleType>
        <xsd:restriction base="dms:Note"/>
      </xsd:simpleType>
    </xsd:element>
    <xsd:element name="kdm_Aenderungsgrund" ma:index="43" nillable="true" ma:displayName="kdm_Aenderungsgrund" ma:internalName="kdm_Aenderungsgrund">
      <xsd:simpleType>
        <xsd:restriction base="dms:Note"/>
      </xsd:simpleType>
    </xsd:element>
    <xsd:element name="KDM_Anlage" ma:index="44" nillable="true" ma:displayName="KDM_Anlage" ma:internalName="KDM_Anlage">
      <xsd:simpleType>
        <xsd:restriction base="dms:Note"/>
      </xsd:simpleType>
    </xsd:element>
    <xsd:element name="KDM_Archiv_Verantwortlich" ma:index="45" nillable="true" ma:displayName="KDM_Archiv_Verantwortlich" ma:internalName="KDM_Archiv_Verantwortlich">
      <xsd:simpleType>
        <xsd:restriction base="dms:Note"/>
      </xsd:simpleType>
    </xsd:element>
    <xsd:element name="KDM_Archivierungsdauer" ma:index="46" nillable="true" ma:displayName="KDM_Archivierungsdauer" ma:internalName="KDM_Archivierungsdauer">
      <xsd:simpleType>
        <xsd:restriction base="dms:Number"/>
      </xsd:simpleType>
    </xsd:element>
    <xsd:element name="KDM_Archivierungsort" ma:index="47" nillable="true" ma:displayName="KDM_Archivierungsort" ma:internalName="KDM_Archivierungsort">
      <xsd:simpleType>
        <xsd:restriction base="dms:Note"/>
      </xsd:simpleType>
    </xsd:element>
    <xsd:element name="KDM_Archivierungsverantwortlicher" ma:index="48" nillable="true" ma:displayName="KDM_Archivierungsverantwortlicher" ma:internalName="KDM_Archivierungsverantwortlicher">
      <xsd:simpleType>
        <xsd:restriction base="dms:Note"/>
      </xsd:simpleType>
    </xsd:element>
    <xsd:element name="KDM_Auftragsart" ma:index="49" nillable="true" ma:displayName="KDM_Auftragsart" ma:internalName="KDM_Auftragsart">
      <xsd:simpleType>
        <xsd:restriction base="dms:Note"/>
      </xsd:simpleType>
    </xsd:element>
    <xsd:element name="KDM_Auftragswert" ma:index="50" nillable="true" ma:displayName="KDM_Auftragswert" ma:internalName="KDM_Auftragswert">
      <xsd:simpleType>
        <xsd:restriction base="dms:Note"/>
      </xsd:simpleType>
    </xsd:element>
    <xsd:element name="KDM_Ausschreibung" ma:index="51" nillable="true" ma:displayName="KDM_Ausschreibung" ma:internalName="KDM_Ausschreibung">
      <xsd:simpleType>
        <xsd:restriction base="dms:Note"/>
      </xsd:simpleType>
    </xsd:element>
    <xsd:element name="KDM_Bauobjekt" ma:index="52" nillable="true" ma:displayName="KDM_Bauobjekt" ma:internalName="KDM_Bauobjekt">
      <xsd:simpleType>
        <xsd:restriction base="dms:Note"/>
      </xsd:simpleType>
    </xsd:element>
    <xsd:element name="KDM_Behoerde" ma:index="53" nillable="true" ma:displayName="KDM_Behoerde" ma:internalName="KDM_Behoerde">
      <xsd:simpleType>
        <xsd:restriction base="dms:Note"/>
      </xsd:simpleType>
    </xsd:element>
    <xsd:element name="KDM_Bemerkung" ma:index="54" nillable="true" ma:displayName="KDM_Bemerkung" ma:internalName="KDM_Bemerkung">
      <xsd:simpleType>
        <xsd:restriction base="dms:Note"/>
      </xsd:simpleType>
    </xsd:element>
    <xsd:element name="KDM_Bemerkung_Instanz" ma:index="55" nillable="true" ma:displayName="KDM_Bemerkung_Instanz" ma:internalName="KDM_Bemerkung_Instanz">
      <xsd:simpleType>
        <xsd:restriction base="dms:Note"/>
      </xsd:simpleType>
    </xsd:element>
    <xsd:element name="KDM_Berufsgruppe" ma:index="56" nillable="true" ma:displayName="KDM_Berufsgruppe" ma:internalName="KDM_Berufsgruppe">
      <xsd:simpleType>
        <xsd:restriction base="dms:Note"/>
      </xsd:simpleType>
    </xsd:element>
    <xsd:element name="KDM_Beschaffungsnummer" ma:index="57" nillable="true" ma:displayName="KDM_Beschaffungsnummer" ma:internalName="KDM_Beschaffungsnummer">
      <xsd:simpleType>
        <xsd:restriction base="dms:Note"/>
      </xsd:simpleType>
    </xsd:element>
    <xsd:element name="KDM_Bescheidart" ma:index="58" nillable="true" ma:displayName="KDM_Bescheidart" ma:internalName="KDM_Bescheidart">
      <xsd:simpleType>
        <xsd:restriction base="dms:Note"/>
      </xsd:simpleType>
    </xsd:element>
    <xsd:element name="KDM_Beschwerdeklasse" ma:index="59" nillable="true" ma:displayName="KDM_Beschwerdeklasse" ma:internalName="KDM_Beschwerdeklasse">
      <xsd:simpleType>
        <xsd:restriction base="dms:Note"/>
      </xsd:simpleType>
    </xsd:element>
    <xsd:element name="KDM_Bestbieter" ma:index="60" nillable="true" ma:displayName="KDM_Bestbieter" ma:internalName="KDM_Bestbieter">
      <xsd:simpleType>
        <xsd:restriction base="dms:Note"/>
      </xsd:simpleType>
    </xsd:element>
    <xsd:element name="KDM_Betreff" ma:index="61" nillable="true" ma:displayName="KDM_Betreff" ma:internalName="KDM_Betreff">
      <xsd:simpleType>
        <xsd:restriction base="dms:Note"/>
      </xsd:simpleType>
    </xsd:element>
    <xsd:element name="KDM_Betreff2" ma:index="62" nillable="true" ma:displayName="KDM_Betreff2" ma:internalName="KDM_Betreff2">
      <xsd:simpleType>
        <xsd:restriction base="dms:Note"/>
      </xsd:simpleType>
    </xsd:element>
    <xsd:element name="KDM_Datum_Zuschlag" ma:index="63" nillable="true" ma:displayName="KDM_Datum_Zuschlag" ma:internalName="KDM_Datum_Zuschlag">
      <xsd:simpleType>
        <xsd:restriction base="dms:Note"/>
      </xsd:simpleType>
    </xsd:element>
    <xsd:element name="KDM_Dokuementenart" ma:index="64" nillable="true" ma:displayName="KDM_Dokuementenart" ma:internalName="KDM_Dokuementenart">
      <xsd:simpleType>
        <xsd:restriction base="dms:Note"/>
      </xsd:simpleType>
    </xsd:element>
    <xsd:element name="KDM_Dokumentenart" ma:index="65" nillable="true" ma:displayName="KDM_Dokumentenart" ma:internalName="KDM_Dokumentenart">
      <xsd:simpleType>
        <xsd:restriction base="dms:Note"/>
      </xsd:simpleType>
    </xsd:element>
    <xsd:element name="KDM_Dokumentenstatus" ma:index="66" nillable="true" ma:displayName="KDM_Dokumentenstatus" ma:internalName="KDM_Dokumentenstatus">
      <xsd:simpleType>
        <xsd:restriction base="dms:Note"/>
      </xsd:simpleType>
    </xsd:element>
    <xsd:element name="KDM_Dokumentenstruktur" ma:index="67" nillable="true" ma:displayName="KDM_Dokumentenstruktur" ma:internalName="KDM_Dokumentenstruktur">
      <xsd:simpleType>
        <xsd:restriction base="dms:Note"/>
      </xsd:simpleType>
    </xsd:element>
    <xsd:element name="KDM_Eingangs_Ausgangspost" ma:index="68" nillable="true" ma:displayName="KDM_Eingangs_Ausgangspost" ma:internalName="KDM_Eingangs_Ausgangspost">
      <xsd:simpleType>
        <xsd:restriction base="dms:Note"/>
      </xsd:simpleType>
    </xsd:element>
    <xsd:element name="KDM_Eingangs_Ausgangspost_GZ_Reservierung" ma:index="69" nillable="true" ma:displayName="KDM_Eingangs_Ausgangspost_GZ_Reservierung" ma:internalName="KDM_Eingangs_Ausgangspost_GZ_Reservierung">
      <xsd:simpleType>
        <xsd:restriction base="dms:Note"/>
      </xsd:simpleType>
    </xsd:element>
    <xsd:element name="KDM_Empfaenger" ma:index="70" nillable="true" ma:displayName="KDM_Empfaenger" ma:internalName="KDM_Empfaenger">
      <xsd:simpleType>
        <xsd:restriction base="dms:Note"/>
      </xsd:simpleType>
    </xsd:element>
    <xsd:element name="KDM_Empfaenger_des_Dokumentes" ma:index="71" nillable="true" ma:displayName="KDM_Empfaenger_des_Dokumentes" ma:internalName="KDM_Empfaenger_des_Dokumentes">
      <xsd:simpleType>
        <xsd:restriction base="dms:Note"/>
      </xsd:simpleType>
    </xsd:element>
    <xsd:element name="KDM_EquipmentHersteller" ma:index="72" nillable="true" ma:displayName="KDM_EquipmentHersteller" ma:internalName="KDM_EquipmentHersteller">
      <xsd:simpleType>
        <xsd:restriction base="dms:Note"/>
      </xsd:simpleType>
    </xsd:element>
    <xsd:element name="KDM_EquipmentNummer" ma:index="73" nillable="true" ma:displayName="KDM_EquipmentNummer" ma:internalName="KDM_EquipmentNummer">
      <xsd:simpleType>
        <xsd:restriction base="dms:Note"/>
      </xsd:simpleType>
    </xsd:element>
    <xsd:element name="KDM_Erstellungsdatum" ma:index="74" nillable="true" ma:displayName="KDM_Erstellungsdatum" ma:internalName="KDM_Erstellungsdatum">
      <xsd:simpleType>
        <xsd:restriction base="dms:Note"/>
      </xsd:simpleType>
    </xsd:element>
    <xsd:element name="KDM_Fachabteilung" ma:index="75" nillable="true" ma:displayName="KDM_Fachabteilung" ma:internalName="KDM_Fachabteilung">
      <xsd:simpleType>
        <xsd:restriction base="dms:Note"/>
      </xsd:simpleType>
    </xsd:element>
    <xsd:element name="KDM_Freigeber" ma:index="76" nillable="true" ma:displayName="KDM_Freigeber" ma:internalName="KDM_Freigeber">
      <xsd:simpleType>
        <xsd:restriction base="dms:Note"/>
      </xsd:simpleType>
    </xsd:element>
    <xsd:element name="KDM_Freigeber_QM_Pruefung" ma:index="77" nillable="true" ma:displayName="KDM_Freigeber_QM_Pruefung" ma:internalName="KDM_Freigeber_QM_Pruefung">
      <xsd:simpleType>
        <xsd:restriction base="dms:Note"/>
      </xsd:simpleType>
    </xsd:element>
    <xsd:element name="KDM_Fremdes_Zeichen" ma:index="78" nillable="true" ma:displayName="KDM_Fremdes_Zeichen" ma:internalName="KDM_Fremdes_Zeichen">
      <xsd:simpleType>
        <xsd:restriction base="dms:Note"/>
      </xsd:simpleType>
    </xsd:element>
    <xsd:element name="KDM_geprueft_am" ma:index="79" nillable="true" ma:displayName="KDM_geprueft_am" ma:internalName="KDM_geprueft_am">
      <xsd:simpleType>
        <xsd:restriction base="dms:DateTime"/>
      </xsd:simpleType>
    </xsd:element>
    <xsd:element name="KDM_Geschäftszahl" ma:index="80" nillable="true" ma:displayName="KDM_Geschäftszahl" ma:internalName="KDM_Gesch_x00e4_ftszahl">
      <xsd:simpleType>
        <xsd:restriction base="dms:Note"/>
      </xsd:simpleType>
    </xsd:element>
    <xsd:element name="KDM_Geschaeftspartner" ma:index="81" nillable="true" ma:displayName="KDM_Geschaeftspartner" ma:internalName="KDM_Geschaeftspartner">
      <xsd:simpleType>
        <xsd:restriction base="dms:Note"/>
      </xsd:simpleType>
    </xsd:element>
    <xsd:element name="KDM_GewerkeNummer" ma:index="82" nillable="true" ma:displayName="KDM_GewerkeNummer" ma:internalName="KDM_GewerkeNummer">
      <xsd:simpleType>
        <xsd:restriction base="dms:Note"/>
      </xsd:simpleType>
    </xsd:element>
    <xsd:element name="KDM_GewNummer" ma:index="83" nillable="true" ma:displayName="KDM_GewNummer" ma:internalName="KDM_GewNummer">
      <xsd:simpleType>
        <xsd:restriction base="dms:Note"/>
      </xsd:simpleType>
    </xsd:element>
    <xsd:element name="KDM_gsz_Beschreibung" ma:index="84" nillable="true" ma:displayName="KDM_gsz_Beschreibung" ma:internalName="KDM_gsz_Beschreibung">
      <xsd:simpleType>
        <xsd:restriction base="dms:Note"/>
      </xsd:simpleType>
    </xsd:element>
    <xsd:element name="KDM_gsz_Hauptzahl" ma:index="85" nillable="true" ma:displayName="KDM_gsz_Hauptzahl" ma:internalName="KDM_gsz_Hauptzahl">
      <xsd:simpleType>
        <xsd:restriction base="dms:Number"/>
      </xsd:simpleType>
    </xsd:element>
    <xsd:element name="KDM_gsz_Jahr" ma:index="86" nillable="true" ma:displayName="KDM_gsz_Jahr" ma:internalName="KDM_gsz_Jahr">
      <xsd:simpleType>
        <xsd:restriction base="dms:Number"/>
      </xsd:simpleType>
    </xsd:element>
    <xsd:element name="KDM_gsz_Nebenzahl" ma:index="87" nillable="true" ma:displayName="KDM_gsz_Nebenzahl" ma:internalName="KDM_gsz_Nebenzahl">
      <xsd:simpleType>
        <xsd:restriction base="dms:Number"/>
      </xsd:simpleType>
    </xsd:element>
    <xsd:element name="KDM_gsz_Teilorganisation" ma:index="88" nillable="true" ma:displayName="KDM_gsz_Teilorganisation" ma:internalName="KDM_gsz_Teilorganisation">
      <xsd:simpleType>
        <xsd:restriction base="dms:Note"/>
      </xsd:simpleType>
    </xsd:element>
    <xsd:element name="KDM_gsz_Teilorganisation_Title" ma:index="89" nillable="true" ma:displayName="KDM_gsz_Teilorganisation_Title" ma:internalName="KDM_gsz_Teilorganisation_Title">
      <xsd:simpleType>
        <xsd:restriction base="dms:Note"/>
      </xsd:simpleType>
    </xsd:element>
    <xsd:element name="KDM_gsz_User" ma:index="90" nillable="true" ma:displayName="KDM_gsz_User" ma:internalName="KDM_gsz_User">
      <xsd:simpleType>
        <xsd:restriction base="dms:Note"/>
      </xsd:simpleType>
    </xsd:element>
    <xsd:element name="KDM_Gueltig_bis" ma:index="91" nillable="true" ma:displayName="KDM_Gueltig_bis" ma:internalName="KDM_Gueltig_bis">
      <xsd:simpleType>
        <xsd:restriction base="dms:DateTime"/>
      </xsd:simpleType>
    </xsd:element>
    <xsd:element name="KDM_Gueltig_seit" ma:index="92" nillable="true" ma:displayName="KDM_Gueltig_seit" ma:internalName="KDM_Gueltig_seit">
      <xsd:simpleType>
        <xsd:restriction base="dms:DateTime"/>
      </xsd:simpleType>
    </xsd:element>
    <xsd:element name="KDM_Gueltig_von" ma:index="93" nillable="true" ma:displayName="KDM_Gueltig_von" ma:internalName="KDM_Gueltig_von">
      <xsd:simpleType>
        <xsd:restriction base="dms:DateTime"/>
      </xsd:simpleType>
    </xsd:element>
    <xsd:element name="KDM_Hauptzahl" ma:index="94" nillable="true" ma:displayName="KDM_Hauptzahl" ma:internalName="KDM_Hauptzahl">
      <xsd:simpleType>
        <xsd:restriction base="dms:Number"/>
      </xsd:simpleType>
    </xsd:element>
    <xsd:element name="KDM_PublishDir" ma:index="95" nillable="true" ma:displayName="KDM_PublishDir" ma:internalName="KDM_PublishDir">
      <xsd:simpleType>
        <xsd:restriction base="dms:Note"/>
      </xsd:simpleType>
    </xsd:element>
    <xsd:element name="KDM_Hersteller" ma:index="96" nillable="true" ma:displayName="KDM_Hersteller" ma:internalName="KDM_Hersteller">
      <xsd:simpleType>
        <xsd:restriction base="dms:Note"/>
      </xsd:simpleType>
    </xsd:element>
    <xsd:element name="KDM_InventarNummer" ma:index="97" nillable="true" ma:displayName="KDM_InventarNummer" ma:internalName="KDM_InventarNummer">
      <xsd:simpleType>
        <xsd:restriction base="dms:Note"/>
      </xsd:simpleType>
    </xsd:element>
    <xsd:element name="KDM_Jahr" ma:index="98" nillable="true" ma:displayName="KDM_Jahr" ma:internalName="KDM_Jahr">
      <xsd:simpleType>
        <xsd:restriction base="dms:Number"/>
      </xsd:simpleType>
    </xsd:element>
    <xsd:element name="KDM_Kostenstelle" ma:index="99" nillable="true" ma:displayName="KDM_Kostenstelle" ma:internalName="KDM_Kostenstelle">
      <xsd:simpleType>
        <xsd:restriction base="dms:Note"/>
      </xsd:simpleType>
    </xsd:element>
    <xsd:element name="KDM_LKH" ma:index="100" nillable="true" ma:displayName="KDM_LKH" ma:internalName="KDM_LKH">
      <xsd:simpleType>
        <xsd:restriction base="dms:Note"/>
      </xsd:simpleType>
    </xsd:element>
    <xsd:element name="KDM_Management_Freigabe" ma:index="101" nillable="true" ma:displayName="KDM_Management_Freigabe" ma:internalName="KDM_Management_Freigabe">
      <xsd:simpleType>
        <xsd:restriction base="dms:Note"/>
      </xsd:simpleType>
    </xsd:element>
    <xsd:element name="KDM_Manager_Approvement_1" ma:index="102" nillable="true" ma:displayName="KDM_Manager_Approvement_1" ma:internalName="KDM_Manager_Approvement_1">
      <xsd:simpleType>
        <xsd:restriction base="dms:Note"/>
      </xsd:simpleType>
    </xsd:element>
    <xsd:element name="KDM_Manager_Approvement_2" ma:index="103" nillable="true" ma:displayName="KDM_Manager_Approvement_2" ma:internalName="KDM_Manager_Approvement_2">
      <xsd:simpleType>
        <xsd:restriction base="dms:Note"/>
      </xsd:simpleType>
    </xsd:element>
    <xsd:element name="KDM_Massnahmen" ma:index="104" nillable="true" ma:displayName="KDM_Massnahmen" ma:internalName="KDM_Massnahmen">
      <xsd:simpleType>
        <xsd:restriction base="dms:Note"/>
      </xsd:simpleType>
    </xsd:element>
    <xsd:element name="KDM_Massnahmen_bis" ma:index="105" nillable="true" ma:displayName="KDM_Massnahmen_bis" ma:internalName="KDM_Massnahmen_bis">
      <xsd:simpleType>
        <xsd:restriction base="dms:DateTime"/>
      </xsd:simpleType>
    </xsd:element>
    <xsd:element name="KDM_Nachweisdokument" ma:index="106" nillable="true" ma:displayName="KDM_Nachweisdokument" ma:internalName="KDM_Nachweisdokument">
      <xsd:simpleType>
        <xsd:restriction base="dms:Note"/>
      </xsd:simpleType>
    </xsd:element>
    <xsd:element name="KDM_Nebenzahl" ma:index="107" nillable="true" ma:displayName="KDM_Nebenzahl" ma:internalName="KDM_Nebenzahl">
      <xsd:simpleType>
        <xsd:restriction base="dms:Number"/>
      </xsd:simpleType>
    </xsd:element>
    <xsd:element name="KDM_OE_Datum" ma:index="108" nillable="true" ma:displayName="KDM_OE_Datum" ma:internalName="KDM_OE_Datum">
      <xsd:simpleType>
        <xsd:restriction base="dms:DateTime"/>
      </xsd:simpleType>
    </xsd:element>
    <xsd:element name="KDM_Ordnungszahl" ma:index="109" nillable="true" ma:displayName="KDM_Ordnungszahl" ma:internalName="KDM_Ordnungszahl">
      <xsd:simpleType>
        <xsd:restriction base="dms:Number"/>
      </xsd:simpleType>
    </xsd:element>
    <xsd:element name="KDM_OriginalAutor" ma:index="110" nillable="true" ma:displayName="KDM_OriginalAutor" ma:internalName="KDM_OriginalAutor">
      <xsd:simpleType>
        <xsd:restriction base="dms:Note"/>
      </xsd:simpleType>
    </xsd:element>
    <xsd:element name="KDM_Pers_Zahl" ma:index="111" nillable="true" ma:displayName="KDM_Pers_Zahl" ma:internalName="KDM_Pers_Zahl">
      <xsd:simpleType>
        <xsd:restriction base="dms:Note"/>
      </xsd:simpleType>
    </xsd:element>
    <xsd:element name="KDM_Person" ma:index="112" nillable="true" ma:displayName="KDM_Person" ma:internalName="KDM_Person">
      <xsd:simpleType>
        <xsd:restriction base="dms:Note"/>
      </xsd:simpleType>
    </xsd:element>
    <xsd:element name="KDM_Personalzahl" ma:index="113" nillable="true" ma:displayName="KDM_Personalzahl" ma:internalName="KDM_Personalzahl">
      <xsd:simpleType>
        <xsd:restriction base="dms:Note"/>
      </xsd:simpleType>
    </xsd:element>
    <xsd:element name="KDM_Personendokument" ma:index="114" nillable="true" ma:displayName="KDM_Personendokument" ma:internalName="KDM_Personendokument">
      <xsd:simpleType>
        <xsd:restriction base="dms:Note"/>
      </xsd:simpleType>
    </xsd:element>
    <xsd:element name="KDM_Planende" ma:index="115" nillable="true" ma:displayName="KDM_Planende" ma:internalName="KDM_Planende">
      <xsd:simpleType>
        <xsd:restriction base="dms:Note"/>
      </xsd:simpleType>
    </xsd:element>
    <xsd:element name="KDM_Posteingangs_Ausgangsdatum" ma:index="116" nillable="true" ma:displayName="KDM_Posteingangs_Ausgangsdatum" ma:internalName="KDM_Posteingangs_Ausgangsdatum">
      <xsd:simpleType>
        <xsd:restriction base="dms:DateTime"/>
      </xsd:simpleType>
    </xsd:element>
    <xsd:element name="KDM_Projekt" ma:index="117" nillable="true" ma:displayName="KDM_Projekt" ma:internalName="KDM_Projekt">
      <xsd:simpleType>
        <xsd:restriction base="dms:Note"/>
      </xsd:simpleType>
    </xsd:element>
    <xsd:element name="KDM_Projektart" ma:index="118" nillable="true" ma:displayName="KDM_Projektart" ma:internalName="KDM_Projektart">
      <xsd:simpleType>
        <xsd:restriction base="dms:Note"/>
      </xsd:simpleType>
    </xsd:element>
    <xsd:element name="KDM_Projekte" ma:index="119" nillable="true" ma:displayName="KDM_Projekte" ma:internalName="KDM_Projekte">
      <xsd:simpleType>
        <xsd:restriction base="dms:Note"/>
      </xsd:simpleType>
    </xsd:element>
    <xsd:element name="KDM_Projektleiter" ma:index="120" nillable="true" ma:displayName="KDM_Projektleiter" ma:internalName="KDM_Projektleiter">
      <xsd:simpleType>
        <xsd:restriction base="dms:Note"/>
      </xsd:simpleType>
    </xsd:element>
    <xsd:element name="KDM_Projektnummer" ma:index="121" nillable="true" ma:displayName="KDM_Projektnummer" ma:internalName="KDM_Projektnummer">
      <xsd:simpleType>
        <xsd:restriction base="dms:Note"/>
      </xsd:simpleType>
    </xsd:element>
    <xsd:element name="KDM_Projektphase" ma:index="122" nillable="true" ma:displayName="KDM_Projektphase" ma:internalName="KDM_Projektphase">
      <xsd:simpleType>
        <xsd:restriction base="dms:Note"/>
      </xsd:simpleType>
    </xsd:element>
    <xsd:element name="KDM_Pruefkriterium" ma:index="123" nillable="true" ma:displayName="KDM_Pruefkriterium" ma:internalName="KDM_Pruefkriterium">
      <xsd:simpleType>
        <xsd:restriction base="dms:Note"/>
      </xsd:simpleType>
    </xsd:element>
    <xsd:element name="KDM_Pruefzeitpunkt" ma:index="124" nillable="true" ma:displayName="KDM_Pruefzeitpunkt" ma:internalName="KDM_Pruefzeitpunkt">
      <xsd:simpleType>
        <xsd:restriction base="dms:Note"/>
      </xsd:simpleType>
    </xsd:element>
    <xsd:element name="KDM_PublishRights" ma:index="125" nillable="true" ma:displayName="KDM_PublishRights" ma:internalName="KDM_PublishRights">
      <xsd:simpleType>
        <xsd:restriction base="dms:Note"/>
      </xsd:simpleType>
    </xsd:element>
    <xsd:element name="KDM_QM_Freigabe" ma:index="126" nillable="true" ma:displayName="KDM_QM_Freigabe" ma:internalName="KDM_QM_Freigabe">
      <xsd:simpleType>
        <xsd:restriction base="dms:Note"/>
      </xsd:simpleType>
    </xsd:element>
    <xsd:element name="KDM_QM_Freigeber" ma:index="127" nillable="true" ma:displayName="KDM_QM_Freigeber" ma:internalName="KDM_QM_Freigeber">
      <xsd:simpleType>
        <xsd:restriction base="dms:Note"/>
      </xsd:simpleType>
    </xsd:element>
    <xsd:element name="KDM_QM_Management_Freigabe" ma:index="128" nillable="true" ma:displayName="KDM_QM_Management_Freigabe" ma:internalName="KDM_QM_Management_Freigabe">
      <xsd:simpleType>
        <xsd:restriction base="dms:Note"/>
      </xsd:simpleType>
    </xsd:element>
    <xsd:element name="KDM_QM_Management_Freigabe_1" ma:index="129" nillable="true" ma:displayName="KDM_QM_Management_Freigabe_1" ma:internalName="KDM_QM_Management_Freigabe_1">
      <xsd:simpleType>
        <xsd:restriction base="dms:Note"/>
      </xsd:simpleType>
    </xsd:element>
    <xsd:element name="KDM_QM_Management_Freigabe_3" ma:index="130" nillable="true" ma:displayName="KDM_QM_Management_Freigabe_3" ma:internalName="KDM_QM_Management_Freigabe_3">
      <xsd:simpleType>
        <xsd:restriction base="dms:Note"/>
      </xsd:simpleType>
    </xsd:element>
    <xsd:element name="KDM_QM_Management_Freigabe_4" ma:index="131" nillable="true" ma:displayName="KDM_QM_Management_Freigabe_4" ma:internalName="KDM_QM_Management_Freigabe_4">
      <xsd:simpleType>
        <xsd:restriction base="dms:Note"/>
      </xsd:simpleType>
    </xsd:element>
    <xsd:element name="KDM_QM_Management_Freigabe_5" ma:index="132" nillable="true" ma:displayName="KDM_QM_Management_Freigabe_5" ma:internalName="KDM_QM_Management_Freigabe_5">
      <xsd:simpleType>
        <xsd:restriction base="dms:Note"/>
      </xsd:simpleType>
    </xsd:element>
    <xsd:element name="KDM_RaumbuchNummer" ma:index="133" nillable="true" ma:displayName="KDM_RaumbuchNummer" ma:internalName="KDM_RaumbuchNummer">
      <xsd:simpleType>
        <xsd:restriction base="dms:Note"/>
      </xsd:simpleType>
    </xsd:element>
    <xsd:element name="KDM_Rechtsmaterie" ma:index="134" nillable="true" ma:displayName="KDM_Rechtsmaterie" ma:internalName="KDM_Rechtsmaterie">
      <xsd:simpleType>
        <xsd:restriction base="dms:Note"/>
      </xsd:simpleType>
    </xsd:element>
    <xsd:element name="KDM_Sachbereich" ma:index="135" nillable="true" ma:displayName="KDM_Sachbereich" ma:internalName="KDM_Sachbereich">
      <xsd:simpleType>
        <xsd:restriction base="dms:Note"/>
      </xsd:simpleType>
    </xsd:element>
    <xsd:element name="KDM_Sachbereich2" ma:index="136" nillable="true" ma:displayName="KDM_Sachbereich2" ma:internalName="KDM_Sachbereich2">
      <xsd:simpleType>
        <xsd:restriction base="dms:Note"/>
      </xsd:simpleType>
    </xsd:element>
    <xsd:element name="KDM_SAP_Nummer" ma:index="137" nillable="true" ma:displayName="KDM_SAP_Nummer" ma:internalName="KDM_SAP_Nummer">
      <xsd:simpleType>
        <xsd:restriction base="dms:Note"/>
      </xsd:simpleType>
    </xsd:element>
    <xsd:element name="KDM_Status" ma:index="138" nillable="true" ma:displayName="KDM_Status" ma:internalName="KDM_Status">
      <xsd:simpleType>
        <xsd:restriction base="dms:Note"/>
      </xsd:simpleType>
    </xsd:element>
    <xsd:element name="KDM_Team" ma:index="139" nillable="true" ma:displayName="KDM_Team" ma:internalName="KDM_Team">
      <xsd:simpleType>
        <xsd:restriction base="dms:Note"/>
      </xsd:simpleType>
    </xsd:element>
    <xsd:element name="KDM_TechnischerPlatz" ma:index="140" nillable="true" ma:displayName="KDM_TechnischerPlatz" ma:internalName="KDM_TechnischerPlatz">
      <xsd:simpleType>
        <xsd:restriction base="dms:Note"/>
      </xsd:simpleType>
    </xsd:element>
    <xsd:element name="KDM_Teilorganisation" ma:index="141" nillable="true" ma:displayName="KDM_Teilorganisation" ma:internalName="KDM_Teilorganisation">
      <xsd:simpleType>
        <xsd:restriction base="dms:Note"/>
      </xsd:simpleType>
    </xsd:element>
    <xsd:element name="KDM_Ueberarbeiter" ma:index="142" nillable="true" ma:displayName="KDM_Ueberarbeiter" ma:internalName="KDM_Ueberarbeiter">
      <xsd:simpleType>
        <xsd:restriction base="dms:Note"/>
      </xsd:simpleType>
    </xsd:element>
    <xsd:element name="KDM_Verantwortlicher" ma:index="143" nillable="true" ma:displayName="KDM_Verantwortlicher" ma:internalName="KDM_Verantwortlicher">
      <xsd:simpleType>
        <xsd:restriction base="dms:Note"/>
      </xsd:simpleType>
    </xsd:element>
    <xsd:element name="KDM_Verfahrensart" ma:index="144" nillable="true" ma:displayName="KDM_Verfahrensart" ma:internalName="KDM_Verfahrensart">
      <xsd:simpleType>
        <xsd:restriction base="dms:Note"/>
      </xsd:simpleType>
    </xsd:element>
    <xsd:element name="KDM_Verfasser" ma:index="145" nillable="true" ma:displayName="KDM_Verfasser" ma:internalName="KDM_Verfasser">
      <xsd:simpleType>
        <xsd:restriction base="dms:Note"/>
      </xsd:simpleType>
    </xsd:element>
    <xsd:element name="KDM_Verteiler" ma:index="146" nillable="true" ma:displayName="KDM_Verteiler" ma:internalName="KDM_Verteiler">
      <xsd:simpleType>
        <xsd:restriction base="dms:Note"/>
      </xsd:simpleType>
    </xsd:element>
    <xsd:element name="KDM_Vertrags_Einkauforganisation" ma:index="147" nillable="true" ma:displayName="KDM_Vertrags_Einkauforganisation" ma:internalName="KDM_Vertrags_Einkauforganisation">
      <xsd:simpleType>
        <xsd:restriction base="dms:Note"/>
      </xsd:simpleType>
    </xsd:element>
    <xsd:element name="KDM_Vertrags_Kuendigungsmoeglichkeit" ma:index="148" nillable="true" ma:displayName="KDM_Vertrags_Kuendigungsmoeglichkeit" ma:internalName="KDM_Vertrags_Kuendigungsmoeglichkeit">
      <xsd:simpleType>
        <xsd:restriction base="dms:Note"/>
      </xsd:simpleType>
    </xsd:element>
    <xsd:element name="KDM_Vertrags_Laufzeit" ma:index="149" nillable="true" ma:displayName="KDM_Vertrags_Laufzeit" ma:internalName="KDM_Vertrags_Laufzeit">
      <xsd:simpleType>
        <xsd:restriction base="dms:Note"/>
      </xsd:simpleType>
    </xsd:element>
    <xsd:element name="KDM_Vertrags_Thema" ma:index="150" nillable="true" ma:displayName="KDM_Vertrags_Thema" ma:internalName="KDM_Vertrags_Thema">
      <xsd:simpleType>
        <xsd:restriction base="dms:Note"/>
      </xsd:simpleType>
    </xsd:element>
    <xsd:element name="KDM_Vertrags_Verantwortlicher" ma:index="151" nillable="true" ma:displayName="KDM_Vertrags_Verantwortlicher" ma:internalName="KDM_Vertrags_Verantwortlicher">
      <xsd:simpleType>
        <xsd:restriction base="dms:Note"/>
      </xsd:simpleType>
    </xsd:element>
    <xsd:element name="KDM_Vertragsart" ma:index="152" nillable="true" ma:displayName="KDM_Vertragsart" ma:internalName="KDM_Vertragsart">
      <xsd:simpleType>
        <xsd:restriction base="dms:Note"/>
      </xsd:simpleType>
    </xsd:element>
    <xsd:element name="KDM_Vertragsart_WO" ma:index="153" nillable="true" ma:displayName="KDM_Vertragsart_WO" ma:internalName="KDM_Vertragsart_WO">
      <xsd:simpleType>
        <xsd:restriction base="dms:Note"/>
      </xsd:simpleType>
    </xsd:element>
    <xsd:element name="KDM_Vertragsersteller" ma:index="154" nillable="true" ma:displayName="KDM_Vertragsersteller" ma:internalName="KDM_Vertragsersteller">
      <xsd:simpleType>
        <xsd:restriction base="dms:Note"/>
      </xsd:simpleType>
    </xsd:element>
    <xsd:element name="KDM_Vertragsnummer" ma:index="155" nillable="true" ma:displayName="KDM_Vertragsnummer" ma:internalName="KDM_Vertragsnummer">
      <xsd:simpleType>
        <xsd:restriction base="dms:Note"/>
      </xsd:simpleType>
    </xsd:element>
    <xsd:element name="KDM_Vertragsobjekt" ma:index="156" nillable="true" ma:displayName="KDM_Vertragsobjekt" ma:internalName="KDM_Vertragsobjekt">
      <xsd:simpleType>
        <xsd:restriction base="dms:Note"/>
      </xsd:simpleType>
    </xsd:element>
    <xsd:element name="KDM_Vertragspartner" ma:index="157" nillable="true" ma:displayName="KDM_Vertragspartner" ma:internalName="KDM_Vertragspartner">
      <xsd:simpleType>
        <xsd:restriction base="dms:Note"/>
      </xsd:simpleType>
    </xsd:element>
    <xsd:element name="KDM_Vertragspartner_KABEG" ma:index="158" nillable="true" ma:displayName="KDM_Vertragspartner_KABEG" ma:internalName="KDM_Vertragspartner_KABEG">
      <xsd:simpleType>
        <xsd:restriction base="dms:Note"/>
      </xsd:simpleType>
    </xsd:element>
    <xsd:element name="KDM_Vertragspartner_WO" ma:index="159" nillable="true" ma:displayName="KDM_Vertragspartner_WO" ma:internalName="KDM_Vertragspartner_WO">
      <xsd:simpleType>
        <xsd:restriction base="dms:Note"/>
      </xsd:simpleType>
    </xsd:element>
    <xsd:element name="KDM_Vertragsstatus" ma:index="160" nillable="true" ma:displayName="KDM_Vertragsstatus" ma:internalName="KDM_Vertragsstatus">
      <xsd:simpleType>
        <xsd:restriction base="dms:Note"/>
      </xsd:simpleType>
    </xsd:element>
    <xsd:element name="KDM_Vertragsvolumen" ma:index="161" nillable="true" ma:displayName="KDM_Vertragsvolumen" ma:internalName="KDM_Vertragsvolumen">
      <xsd:simpleType>
        <xsd:restriction base="dms:Note"/>
      </xsd:simpleType>
    </xsd:element>
    <xsd:element name="KDM_Vertraulich" ma:index="162" nillable="true" ma:displayName="KDM_Vertraulich" ma:internalName="KDM_Vertraulich">
      <xsd:simpleType>
        <xsd:restriction base="dms:Note"/>
      </xsd:simpleType>
    </xsd:element>
    <xsd:element name="KDM_Vorgabedokument" ma:index="163" nillable="true" ma:displayName="KDM_Vorgabedokument" ma:internalName="KDM_Vorgabedokument">
      <xsd:simpleType>
        <xsd:restriction base="dms:Note"/>
      </xsd:simpleType>
    </xsd:element>
    <xsd:element name="KDM_Vorzahl" ma:index="164" nillable="true" ma:displayName="KDM_Vorzahl" ma:internalName="KDM_Vorzahl">
      <xsd:simpleType>
        <xsd:restriction base="dms:Note"/>
      </xsd:simpleType>
    </xsd:element>
    <xsd:element name="KDM_Wiedervorlage_Adressat" ma:index="165" nillable="true" ma:displayName="KDM_Wiedervorlage_Adressat" ma:internalName="KDM_Wiedervorlage_Adressat">
      <xsd:simpleType>
        <xsd:restriction base="dms:Note"/>
      </xsd:simpleType>
    </xsd:element>
    <xsd:element name="KDM_Wiedervorlage_Anmerkung" ma:index="166" nillable="true" ma:displayName="KDM_Wiedervorlage_Anmerkung" ma:internalName="KDM_Wiedervorlage_Anmerkung">
      <xsd:simpleType>
        <xsd:restriction base="dms:Note"/>
      </xsd:simpleType>
    </xsd:element>
    <xsd:element name="KDM_Wiedervorlageadressat" ma:index="167" nillable="true" ma:displayName="KDM_Wiedervorlageadressat" ma:internalName="KDM_Wiedervorlageadressat">
      <xsd:simpleType>
        <xsd:restriction base="dms:Note"/>
      </xsd:simpleType>
    </xsd:element>
    <xsd:element name="KDM_Wiedervorlageanmerkung" ma:index="168" nillable="true" ma:displayName="KDM_Wiedervorlageanmerkung" ma:internalName="KDM_Wiedervorlageanmerkung">
      <xsd:simpleType>
        <xsd:restriction base="dms:Note"/>
      </xsd:simpleType>
    </xsd:element>
    <xsd:element name="KDM_Wiedervorlagedatum" ma:index="169" nillable="true" ma:displayName="KDM_Wiedervorlagedatum" ma:internalName="KDM_Wiedervorlagedatum">
      <xsd:simpleType>
        <xsd:restriction base="dms:Note"/>
      </xsd:simpleType>
    </xsd:element>
    <xsd:element name="KDM_Wiedervorlage_Mail_sent" ma:index="170" nillable="true" ma:displayName="KDM_Wiedervorlage_Mail_sent" ma:internalName="KDM_Wiedervorlage_Mail_sent">
      <xsd:simpleType>
        <xsd:restriction base="dms:Note"/>
      </xsd:simpleType>
    </xsd:element>
    <xsd:element name="KDM_Zustaendige_Abteilungen" ma:index="171" nillable="true" ma:displayName="KDM_Zustaendige_Abteilungen" ma:internalName="KDM_Zustaendige_Abteilungen">
      <xsd:simpleType>
        <xsd:restriction base="dms:Note"/>
      </xsd:simpleType>
    </xsd:element>
    <xsd:element name="KDM_Zustaendige_Abteilungen2" ma:index="172" nillable="true" ma:displayName="KDM_Zustaendige_Abteilungen2" ma:internalName="KDM_Zustaendige_Abteilungen2">
      <xsd:simpleType>
        <xsd:restriction base="dms:Note"/>
      </xsd:simpleType>
    </xsd:element>
    <xsd:element name="KDM_Vertragsart_KABEG" ma:index="173" nillable="true" ma:displayName="KDM_Vertragsart_KABEG" ma:internalName="KDM_Vertragsart_KABEG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>
  <LongProp xmlns="" name="AllMetadata"><![CDATA[Author=workflow_system
DocumentType=Generic
GOid=0x0a6f0912 0x0566c4a1
HW_AdminAccess=granted
HW_Checksum=7619c205765715d2cc5f1838e56d5fe3
HW_ChildAccess=NO_ACCESS
HW_DocumentSize=0x00141a00
HW_EffectiveAccess=READ_ACCESS
HW_ExtendedAccess=LOCK_ACCESS
HW_ObjectName=KABEG_WOLFSBERG_Powerpoint_Vorlage.ppt
HW_OID=ID-0.96811564-1
HW_OwnerAccess=granted
HW_Version=1.0
HW_VersionDefaultReader=true
HW_VersionDefaultWriter=true
HW_VersionOwner=WaldmannNi
HW_VersionTime=2011/05/02 16:02:16
HW_WF_propagateOriginalRights=true
KDM_Archivierungsdauer=3
KDM_Dokumentenart=Formular
KDM_Freigeber=WaldmannNi
KDM_Management_Freigabe=WaldmannNi
KDM_PublishDir=/LKH_Wolfsberg/Projekte und Themen/Organisationsentwicklung
KDM_Teilorganisation=WO Qualitätsmanagement
MimeType=application/vnd.ms-powerpoint
Name=kdm_0x0566c4a1
ObjectID=0x0566c4a1
Path=DC0x01d7dba5 0x00141a00
Rights=R:a, g wo-dm-o wo-dm-t wo-dm-t-qmdl wo-dm-t-qmdl-qmb; W:a, g wo-dm-t-qmdl; U:g wo-dm-t-qmdl; A:a
TimeCreated=2011/05/02 16:02:17
TimeModified=2011/05/02 16:02:18
TimeOpen=2011/05/02 00:00:00
Title=ge:KABEG_WOLFSBERG_Powerpoint_Vorlage.ppt
Type=Document]]></LongProp>
</LongProperties>
</file>

<file path=customXml/itemProps1.xml><?xml version="1.0" encoding="utf-8"?>
<ds:datastoreItem xmlns:ds="http://schemas.openxmlformats.org/officeDocument/2006/customXml" ds:itemID="{643C3FEB-06A9-49F0-84EB-CE213DCEA3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7c1232-e422-472f-a67d-ff12a44c59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DD8248-C0CA-432B-98FC-C1AC6B9D9C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7BDBD6-7660-4165-9279-11A1920D65B9}">
  <ds:schemaRefs>
    <ds:schemaRef ds:uri="http://schemas.microsoft.com/office/2006/metadata/longProperties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1152</Words>
  <Application>Microsoft Office PowerPoint</Application>
  <PresentationFormat>Bildschirmpräsentation (4:3)</PresentationFormat>
  <Paragraphs>264</Paragraphs>
  <Slides>31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Arial</vt:lpstr>
      <vt:lpstr>Raleway</vt:lpstr>
      <vt:lpstr>Symbol</vt:lpstr>
      <vt:lpstr>Verdana</vt:lpstr>
      <vt:lpstr>Wingdings</vt:lpstr>
      <vt:lpstr>Leere Präsentation</vt:lpstr>
      <vt:lpstr>(Gesunde) Ausgewogene Ernährung im Alltag/am Arbeitsplatz</vt:lpstr>
      <vt:lpstr>Energiebedarf</vt:lpstr>
      <vt:lpstr>Was bedeutet „ausgewogene Ernährung“? </vt:lpstr>
      <vt:lpstr>Mahlzeitenteller</vt:lpstr>
      <vt:lpstr>Vielseitig und genussvoll essen</vt:lpstr>
      <vt:lpstr>Flüssigkeit ist wichtig…</vt:lpstr>
      <vt:lpstr>Getränkeauswahl</vt:lpstr>
      <vt:lpstr>Wie viel Zucker ist in Ordnung?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Mahlzeiten-Beispiele  nach dem   Mahlzeitenteller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Tom Ogris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Tom Ogris</dc:creator>
  <cp:lastModifiedBy>Magnet Claudia, Anästhesie, WO</cp:lastModifiedBy>
  <cp:revision>47</cp:revision>
  <dcterms:created xsi:type="dcterms:W3CDTF">2010-11-04T11:07:19Z</dcterms:created>
  <dcterms:modified xsi:type="dcterms:W3CDTF">2026-04-03T09:43:43Z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ileHash">
    <vt:lpwstr>7619c205765715d2cc5f1838e56d5fe3</vt:lpwstr>
  </property>
  <property fmtid="{D5CDD505-2E9C-101B-9397-08002B2CF9AE}" pid="3" name="KDM_QM_Management_Freigabe_1">
    <vt:lpwstr/>
  </property>
  <property fmtid="{D5CDD505-2E9C-101B-9397-08002B2CF9AE}" pid="4" name="KDM_Bauobjekt">
    <vt:lpwstr/>
  </property>
  <property fmtid="{D5CDD505-2E9C-101B-9397-08002B2CF9AE}" pid="5" name="KDM_Teilorganisation">
    <vt:lpwstr>WO Qualitätsmanagement</vt:lpwstr>
  </property>
  <property fmtid="{D5CDD505-2E9C-101B-9397-08002B2CF9AE}" pid="6" name="MetadataHash">
    <vt:lpwstr>ec007b1b7fc3d7d5fff7de696ec93e8a42ec245dd8e162a6e5f92a515808e2e4</vt:lpwstr>
  </property>
  <property fmtid="{D5CDD505-2E9C-101B-9397-08002B2CF9AE}" pid="7" name="KDM_Abschlussdatum">
    <vt:lpwstr/>
  </property>
  <property fmtid="{D5CDD505-2E9C-101B-9397-08002B2CF9AE}" pid="8" name="KDM_OriginalAutor">
    <vt:lpwstr/>
  </property>
  <property fmtid="{D5CDD505-2E9C-101B-9397-08002B2CF9AE}" pid="9" name="KDM_Beschaffungsnummer">
    <vt:lpwstr/>
  </property>
  <property fmtid="{D5CDD505-2E9C-101B-9397-08002B2CF9AE}" pid="10" name="AllMetadata">
    <vt:lpwstr>Author=workflow_system_x000d_
DocumentType=Generic_x000d_
GOid=0x0a6f0912 0x0566c4a1_x000d_
HW_AdminAccess=granted_x000d_
HW_Checksum=7619c205765715d2cc5f1838e56d5fe3_x000d_
HW_ChildAccess=NO_ACCESS_x000d_
HW_DocumentSize=0x00141a00_x000d_
HW_EffectiveAccess=READ_ACCESS_x000d_
HW_ExtendedAccess=LOCK_AC</vt:lpwstr>
  </property>
  <property fmtid="{D5CDD505-2E9C-101B-9397-08002B2CF9AE}" pid="11" name="KDM_Dokuementenart">
    <vt:lpwstr/>
  </property>
  <property fmtid="{D5CDD505-2E9C-101B-9397-08002B2CF9AE}" pid="12" name="KDM_Empfaenger">
    <vt:lpwstr/>
  </property>
  <property fmtid="{D5CDD505-2E9C-101B-9397-08002B2CF9AE}" pid="13" name="KDM_GewerkeNummer">
    <vt:lpwstr/>
  </property>
  <property fmtid="{D5CDD505-2E9C-101B-9397-08002B2CF9AE}" pid="14" name="Alias">
    <vt:lpwstr>kdm_0x0566c4a1</vt:lpwstr>
  </property>
  <property fmtid="{D5CDD505-2E9C-101B-9397-08002B2CF9AE}" pid="15" name="ItemType">
    <vt:lpwstr>0</vt:lpwstr>
  </property>
  <property fmtid="{D5CDD505-2E9C-101B-9397-08002B2CF9AE}" pid="16" name="KDM_Archivierungsdauer">
    <vt:lpwstr>3.00000000000000</vt:lpwstr>
  </property>
  <property fmtid="{D5CDD505-2E9C-101B-9397-08002B2CF9AE}" pid="17" name="KDM_Betreff2">
    <vt:lpwstr/>
  </property>
  <property fmtid="{D5CDD505-2E9C-101B-9397-08002B2CF9AE}" pid="18" name="KDM_Erstellungsdatum">
    <vt:lpwstr/>
  </property>
  <property fmtid="{D5CDD505-2E9C-101B-9397-08002B2CF9AE}" pid="19" name="KDM_gsz_User">
    <vt:lpwstr/>
  </property>
  <property fmtid="{D5CDD505-2E9C-101B-9397-08002B2CF9AE}" pid="20" name="KDM_Wiedervorlage_Adressat">
    <vt:lpwstr/>
  </property>
  <property fmtid="{D5CDD505-2E9C-101B-9397-08002B2CF9AE}" pid="21" name="ContentTypeId">
    <vt:lpwstr>0x01010090F7AD17BD58BD4E88DCBDA7ACB8E69A0017E829FAE29FFA49AF612BFB224B9F66</vt:lpwstr>
  </property>
  <property fmtid="{D5CDD505-2E9C-101B-9397-08002B2CF9AE}" pid="22" name="TimeOpen">
    <vt:lpwstr>2011/05/02 00:00:00</vt:lpwstr>
  </property>
  <property fmtid="{D5CDD505-2E9C-101B-9397-08002B2CF9AE}" pid="23" name="KDM_Abteilungsrechte1">
    <vt:lpwstr/>
  </property>
  <property fmtid="{D5CDD505-2E9C-101B-9397-08002B2CF9AE}" pid="24" name="KDM_Bescheidart">
    <vt:lpwstr/>
  </property>
  <property fmtid="{D5CDD505-2E9C-101B-9397-08002B2CF9AE}" pid="25" name="KDM_Betreff">
    <vt:lpwstr/>
  </property>
  <property fmtid="{D5CDD505-2E9C-101B-9397-08002B2CF9AE}" pid="26" name="KDM_gsz_Beschreibung">
    <vt:lpwstr/>
  </property>
  <property fmtid="{D5CDD505-2E9C-101B-9397-08002B2CF9AE}" pid="27" name="KDM_Verfasser">
    <vt:lpwstr/>
  </property>
  <property fmtid="{D5CDD505-2E9C-101B-9397-08002B2CF9AE}" pid="28" name="KDM_Vertragsnummer">
    <vt:lpwstr/>
  </property>
  <property fmtid="{D5CDD505-2E9C-101B-9397-08002B2CF9AE}" pid="29" name="KDM_EquipmentHersteller">
    <vt:lpwstr/>
  </property>
  <property fmtid="{D5CDD505-2E9C-101B-9397-08002B2CF9AE}" pid="30" name="KDM_InventarNummer">
    <vt:lpwstr/>
  </property>
  <property fmtid="{D5CDD505-2E9C-101B-9397-08002B2CF9AE}" pid="31" name="KDM_Kostenstelle">
    <vt:lpwstr/>
  </property>
  <property fmtid="{D5CDD505-2E9C-101B-9397-08002B2CF9AE}" pid="32" name="KDM_TechnischerPlatz">
    <vt:lpwstr/>
  </property>
  <property fmtid="{D5CDD505-2E9C-101B-9397-08002B2CF9AE}" pid="33" name="KDM_Vertrags_Einkauforganisation">
    <vt:lpwstr/>
  </property>
  <property fmtid="{D5CDD505-2E9C-101B-9397-08002B2CF9AE}" pid="34" name="KDM_Vertrags_Kuendigungsmoeglichkeit">
    <vt:lpwstr/>
  </property>
  <property fmtid="{D5CDD505-2E9C-101B-9397-08002B2CF9AE}" pid="35" name="FileExtension">
    <vt:lpwstr>.ppt</vt:lpwstr>
  </property>
  <property fmtid="{D5CDD505-2E9C-101B-9397-08002B2CF9AE}" pid="36" name="ItemName">
    <vt:lpwstr>KABEG_WOLFSBERG_Powerpoint_Vorlage.ppt</vt:lpwstr>
  </property>
  <property fmtid="{D5CDD505-2E9C-101B-9397-08002B2CF9AE}" pid="37" name="Rights">
    <vt:lpwstr>R:a, g wo-dm-o wo-dm-t wo-dm-t-qmdl wo-dm-t-qmdl-qmb; W:a, g wo-dm-t-qmdl; U:g wo-dm-t-qmdl; A:a</vt:lpwstr>
  </property>
  <property fmtid="{D5CDD505-2E9C-101B-9397-08002B2CF9AE}" pid="38" name="KDM_Pruefkriterium">
    <vt:lpwstr/>
  </property>
  <property fmtid="{D5CDD505-2E9C-101B-9397-08002B2CF9AE}" pid="39" name="KDM_Verteiler">
    <vt:lpwstr/>
  </property>
  <property fmtid="{D5CDD505-2E9C-101B-9397-08002B2CF9AE}" pid="40" name="KDM_Vertragsart">
    <vt:lpwstr/>
  </property>
  <property fmtid="{D5CDD505-2E9C-101B-9397-08002B2CF9AE}" pid="41" name="KDM_Pruefzeitpunkt">
    <vt:lpwstr/>
  </property>
  <property fmtid="{D5CDD505-2E9C-101B-9397-08002B2CF9AE}" pid="42" name="KDM_Sachbereich">
    <vt:lpwstr/>
  </property>
  <property fmtid="{D5CDD505-2E9C-101B-9397-08002B2CF9AE}" pid="43" name="KDM_Vertragsvolumen">
    <vt:lpwstr/>
  </property>
  <property fmtid="{D5CDD505-2E9C-101B-9397-08002B2CF9AE}" pid="44" name="CollectionType">
    <vt:lpwstr/>
  </property>
  <property fmtid="{D5CDD505-2E9C-101B-9397-08002B2CF9AE}" pid="45" name="DocAuthor">
    <vt:lpwstr/>
  </property>
  <property fmtid="{D5CDD505-2E9C-101B-9397-08002B2CF9AE}" pid="46" name="KDM_Auftragsart">
    <vt:lpwstr/>
  </property>
  <property fmtid="{D5CDD505-2E9C-101B-9397-08002B2CF9AE}" pid="47" name="KDM_Verfahrensart">
    <vt:lpwstr/>
  </property>
  <property fmtid="{D5CDD505-2E9C-101B-9397-08002B2CF9AE}" pid="48" name="KDM_Vertragsart_WO">
    <vt:lpwstr/>
  </property>
  <property fmtid="{D5CDD505-2E9C-101B-9397-08002B2CF9AE}" pid="49" name="KDM_Bemerkung">
    <vt:lpwstr/>
  </property>
  <property fmtid="{D5CDD505-2E9C-101B-9397-08002B2CF9AE}" pid="50" name="KDM_Beschwerdeklasse">
    <vt:lpwstr/>
  </property>
  <property fmtid="{D5CDD505-2E9C-101B-9397-08002B2CF9AE}" pid="51" name="KDM_Nachweisdokument">
    <vt:lpwstr/>
  </property>
  <property fmtid="{D5CDD505-2E9C-101B-9397-08002B2CF9AE}" pid="52" name="KDM_RaumbuchNummer">
    <vt:lpwstr/>
  </property>
  <property fmtid="{D5CDD505-2E9C-101B-9397-08002B2CF9AE}" pid="53" name="DochubVersion">
    <vt:lpwstr>1.0</vt:lpwstr>
  </property>
  <property fmtid="{D5CDD505-2E9C-101B-9397-08002B2CF9AE}" pid="54" name="RemoteUrl">
    <vt:lpwstr>DC0x01d7dba5 0x00141a00</vt:lpwstr>
  </property>
  <property fmtid="{D5CDD505-2E9C-101B-9397-08002B2CF9AE}" pid="55" name="KDM_gsz_Teilorganisation">
    <vt:lpwstr/>
  </property>
  <property fmtid="{D5CDD505-2E9C-101B-9397-08002B2CF9AE}" pid="56" name="KDM_Vertragspartner">
    <vt:lpwstr/>
  </property>
  <property fmtid="{D5CDD505-2E9C-101B-9397-08002B2CF9AE}" pid="57" name="Owner">
    <vt:lpwstr/>
  </property>
  <property fmtid="{D5CDD505-2E9C-101B-9397-08002B2CF9AE}" pid="58" name="KDM_Abteilungsrechte2">
    <vt:lpwstr/>
  </property>
  <property fmtid="{D5CDD505-2E9C-101B-9397-08002B2CF9AE}" pid="59" name="KDM_Archivierungsverantwortlicher">
    <vt:lpwstr/>
  </property>
  <property fmtid="{D5CDD505-2E9C-101B-9397-08002B2CF9AE}" pid="60" name="KDM_Geschaeftspartner">
    <vt:lpwstr/>
  </property>
  <property fmtid="{D5CDD505-2E9C-101B-9397-08002B2CF9AE}" pid="61" name="KDM_QM_Management_Freigabe_3">
    <vt:lpwstr/>
  </property>
  <property fmtid="{D5CDD505-2E9C-101B-9397-08002B2CF9AE}" pid="62" name="kdm_Aenderungsgrund">
    <vt:lpwstr/>
  </property>
  <property fmtid="{D5CDD505-2E9C-101B-9397-08002B2CF9AE}" pid="63" name="KDM_Empfaenger_des_Dokumentes">
    <vt:lpwstr/>
  </property>
  <property fmtid="{D5CDD505-2E9C-101B-9397-08002B2CF9AE}" pid="64" name="KDM_PublishDir">
    <vt:lpwstr>/LKH_Wolfsberg/Projekte und Themen/Organisationsentwicklung</vt:lpwstr>
  </property>
  <property fmtid="{D5CDD505-2E9C-101B-9397-08002B2CF9AE}" pid="65" name="DochubDescription">
    <vt:lpwstr/>
  </property>
  <property fmtid="{D5CDD505-2E9C-101B-9397-08002B2CF9AE}" pid="66" name="KDM_Ueberarbeiter">
    <vt:lpwstr/>
  </property>
  <property fmtid="{D5CDD505-2E9C-101B-9397-08002B2CF9AE}" pid="67" name="MimeType">
    <vt:lpwstr>application/vnd.ms-powerpoint</vt:lpwstr>
  </property>
  <property fmtid="{D5CDD505-2E9C-101B-9397-08002B2CF9AE}" pid="68" name="OldItemId">
    <vt:lpwstr>96811564</vt:lpwstr>
  </property>
  <property fmtid="{D5CDD505-2E9C-101B-9397-08002B2CF9AE}" pid="69" name="KDM_Dokumentenart">
    <vt:lpwstr>Formular</vt:lpwstr>
  </property>
  <property fmtid="{D5CDD505-2E9C-101B-9397-08002B2CF9AE}" pid="70" name="KDM_Eingangs_Ausgangspost_GZ_Reservierung">
    <vt:lpwstr/>
  </property>
  <property fmtid="{D5CDD505-2E9C-101B-9397-08002B2CF9AE}" pid="71" name="KDM_Massnahmen">
    <vt:lpwstr/>
  </property>
  <property fmtid="{D5CDD505-2E9C-101B-9397-08002B2CF9AE}" pid="72" name="KDM_Projekt">
    <vt:lpwstr/>
  </property>
  <property fmtid="{D5CDD505-2E9C-101B-9397-08002B2CF9AE}" pid="73" name="DocDate">
    <vt:lpwstr/>
  </property>
  <property fmtid="{D5CDD505-2E9C-101B-9397-08002B2CF9AE}" pid="74" name="KDM_Freigeber">
    <vt:lpwstr>WaldmannNi</vt:lpwstr>
  </property>
  <property fmtid="{D5CDD505-2E9C-101B-9397-08002B2CF9AE}" pid="75" name="KDM_Vertrags_Thema">
    <vt:lpwstr/>
  </property>
  <property fmtid="{D5CDD505-2E9C-101B-9397-08002B2CF9AE}" pid="76" name="KDM_Vertraulich">
    <vt:lpwstr/>
  </property>
  <property fmtid="{D5CDD505-2E9C-101B-9397-08002B2CF9AE}" pid="77" name="CheckedOutBy">
    <vt:lpwstr/>
  </property>
  <property fmtid="{D5CDD505-2E9C-101B-9397-08002B2CF9AE}" pid="78" name="KDM_Dokumentenstatus">
    <vt:lpwstr/>
  </property>
  <property fmtid="{D5CDD505-2E9C-101B-9397-08002B2CF9AE}" pid="79" name="KDM_Fremdes_Zeichen">
    <vt:lpwstr/>
  </property>
  <property fmtid="{D5CDD505-2E9C-101B-9397-08002B2CF9AE}" pid="80" name="KDM_Management_Freigabe">
    <vt:lpwstr>WaldmannNi</vt:lpwstr>
  </property>
  <property fmtid="{D5CDD505-2E9C-101B-9397-08002B2CF9AE}" pid="81" name="KDM_PublishRights">
    <vt:lpwstr/>
  </property>
  <property fmtid="{D5CDD505-2E9C-101B-9397-08002B2CF9AE}" pid="82" name="KDM_Sachbereich2">
    <vt:lpwstr/>
  </property>
  <property fmtid="{D5CDD505-2E9C-101B-9397-08002B2CF9AE}" pid="83" name="KDM_Vorgabedokument">
    <vt:lpwstr/>
  </property>
  <property fmtid="{D5CDD505-2E9C-101B-9397-08002B2CF9AE}" pid="84" name="KDM_Archiv_Verantwortlich">
    <vt:lpwstr/>
  </property>
  <property fmtid="{D5CDD505-2E9C-101B-9397-08002B2CF9AE}" pid="85" name="KDM_Bemerkung_Instanz">
    <vt:lpwstr/>
  </property>
  <property fmtid="{D5CDD505-2E9C-101B-9397-08002B2CF9AE}" pid="86" name="KDM_gsz_Teilorganisation_Title">
    <vt:lpwstr/>
  </property>
  <property fmtid="{D5CDD505-2E9C-101B-9397-08002B2CF9AE}" pid="87" name="KDM_Projektnummer">
    <vt:lpwstr/>
  </property>
  <property fmtid="{D5CDD505-2E9C-101B-9397-08002B2CF9AE}" pid="88" name="KDM_SAP_Nummer">
    <vt:lpwstr/>
  </property>
  <property fmtid="{D5CDD505-2E9C-101B-9397-08002B2CF9AE}" pid="89" name="KDM_Vertragsobjekt">
    <vt:lpwstr/>
  </property>
  <property fmtid="{D5CDD505-2E9C-101B-9397-08002B2CF9AE}" pid="90" name="KDM_Vertragspartner_KABEG">
    <vt:lpwstr/>
  </property>
  <property fmtid="{D5CDD505-2E9C-101B-9397-08002B2CF9AE}" pid="91" name="KDM_Wiedervorlageanmerkung">
    <vt:lpwstr/>
  </property>
  <property fmtid="{D5CDD505-2E9C-101B-9397-08002B2CF9AE}" pid="92" name="DochubAuthor">
    <vt:lpwstr>workflow_system</vt:lpwstr>
  </property>
  <property fmtid="{D5CDD505-2E9C-101B-9397-08002B2CF9AE}" pid="93" name="DochubVersionComment">
    <vt:lpwstr/>
  </property>
  <property fmtid="{D5CDD505-2E9C-101B-9397-08002B2CF9AE}" pid="94" name="kdm_thePublisher">
    <vt:lpwstr/>
  </property>
  <property fmtid="{D5CDD505-2E9C-101B-9397-08002B2CF9AE}" pid="95" name="KDM_Manager_Approvement_1">
    <vt:lpwstr/>
  </property>
  <property fmtid="{D5CDD505-2E9C-101B-9397-08002B2CF9AE}" pid="96" name="KDM_QM_Management_Freigabe_4">
    <vt:lpwstr/>
  </property>
  <property fmtid="{D5CDD505-2E9C-101B-9397-08002B2CF9AE}" pid="97" name="KDM_Vertragsersteller">
    <vt:lpwstr/>
  </property>
  <property fmtid="{D5CDD505-2E9C-101B-9397-08002B2CF9AE}" pid="98" name="KDM_Vorzahl">
    <vt:lpwstr/>
  </property>
  <property fmtid="{D5CDD505-2E9C-101B-9397-08002B2CF9AE}" pid="99" name="KDM_Wiedervorlage_Mail_sent">
    <vt:lpwstr/>
  </property>
  <property fmtid="{D5CDD505-2E9C-101B-9397-08002B2CF9AE}" pid="100" name="Type">
    <vt:lpwstr>Document</vt:lpwstr>
  </property>
  <property fmtid="{D5CDD505-2E9C-101B-9397-08002B2CF9AE}" pid="101" name="KDM_Bestbieter">
    <vt:lpwstr/>
  </property>
  <property fmtid="{D5CDD505-2E9C-101B-9397-08002B2CF9AE}" pid="102" name="KDM_Datum_Zuschlag">
    <vt:lpwstr/>
  </property>
  <property fmtid="{D5CDD505-2E9C-101B-9397-08002B2CF9AE}" pid="103" name="KDM_Freigeber_QM_Pruefung">
    <vt:lpwstr/>
  </property>
  <property fmtid="{D5CDD505-2E9C-101B-9397-08002B2CF9AE}" pid="104" name="KDM_Projektart">
    <vt:lpwstr/>
  </property>
  <property fmtid="{D5CDD505-2E9C-101B-9397-08002B2CF9AE}" pid="105" name="KDM_Vertragsart_KABEG">
    <vt:lpwstr/>
  </property>
  <property fmtid="{D5CDD505-2E9C-101B-9397-08002B2CF9AE}" pid="106" name="HW_VersionTime">
    <vt:lpwstr>2011-05-02T16:02:16Z</vt:lpwstr>
  </property>
  <property fmtid="{D5CDD505-2E9C-101B-9397-08002B2CF9AE}" pid="107" name="KDM_Ausschreibung">
    <vt:lpwstr/>
  </property>
  <property fmtid="{D5CDD505-2E9C-101B-9397-08002B2CF9AE}" pid="108" name="KDM_Dokumentenstruktur">
    <vt:lpwstr/>
  </property>
  <property fmtid="{D5CDD505-2E9C-101B-9397-08002B2CF9AE}" pid="109" name="KDM_Eingangs_Ausgangspost">
    <vt:lpwstr/>
  </property>
  <property fmtid="{D5CDD505-2E9C-101B-9397-08002B2CF9AE}" pid="110" name="KDM_Personalzahl">
    <vt:lpwstr/>
  </property>
  <property fmtid="{D5CDD505-2E9C-101B-9397-08002B2CF9AE}" pid="111" name="KDM_Status">
    <vt:lpwstr/>
  </property>
  <property fmtid="{D5CDD505-2E9C-101B-9397-08002B2CF9AE}" pid="112" name="KDM_Wiedervorlagedatum">
    <vt:lpwstr/>
  </property>
  <property fmtid="{D5CDD505-2E9C-101B-9397-08002B2CF9AE}" pid="113" name="KDM_Zustaendige_Abteilungen">
    <vt:lpwstr/>
  </property>
  <property fmtid="{D5CDD505-2E9C-101B-9397-08002B2CF9AE}" pid="114" name="ModifiedBy">
    <vt:lpwstr/>
  </property>
  <property fmtid="{D5CDD505-2E9C-101B-9397-08002B2CF9AE}" pid="115" name="KDM_Auftragswert">
    <vt:lpwstr/>
  </property>
  <property fmtid="{D5CDD505-2E9C-101B-9397-08002B2CF9AE}" pid="116" name="KDM_EquipmentNummer">
    <vt:lpwstr/>
  </property>
  <property fmtid="{D5CDD505-2E9C-101B-9397-08002B2CF9AE}" pid="117" name="KDM_Pers_Zahl">
    <vt:lpwstr/>
  </property>
  <property fmtid="{D5CDD505-2E9C-101B-9397-08002B2CF9AE}" pid="118" name="KDM_Wiedervorlage_Anmerkung">
    <vt:lpwstr/>
  </property>
  <property fmtid="{D5CDD505-2E9C-101B-9397-08002B2CF9AE}" pid="119" name="DochubVersionOwner">
    <vt:lpwstr>WaldmannNi</vt:lpwstr>
  </property>
  <property fmtid="{D5CDD505-2E9C-101B-9397-08002B2CF9AE}" pid="120" name="KDM_Anlage">
    <vt:lpwstr/>
  </property>
  <property fmtid="{D5CDD505-2E9C-101B-9397-08002B2CF9AE}" pid="121" name="KDM_QM_Management_Freigabe">
    <vt:lpwstr/>
  </property>
  <property fmtid="{D5CDD505-2E9C-101B-9397-08002B2CF9AE}" pid="122" name="KDM_Fachabteilung">
    <vt:lpwstr/>
  </property>
  <property fmtid="{D5CDD505-2E9C-101B-9397-08002B2CF9AE}" pid="123" name="KDM_Zustaendige_Abteilungen2">
    <vt:lpwstr/>
  </property>
  <property fmtid="{D5CDD505-2E9C-101B-9397-08002B2CF9AE}" pid="124" name="GOid">
    <vt:lpwstr>0x0a6f0912 0x0566c4a1</vt:lpwstr>
  </property>
  <property fmtid="{D5CDD505-2E9C-101B-9397-08002B2CF9AE}" pid="125" name="HW_Checksum">
    <vt:lpwstr>7619c205765715d2cc5f1838e56d5fe3</vt:lpwstr>
  </property>
  <property fmtid="{D5CDD505-2E9C-101B-9397-08002B2CF9AE}" pid="126" name="KDM_Manager_Approvement_2">
    <vt:lpwstr/>
  </property>
  <property fmtid="{D5CDD505-2E9C-101B-9397-08002B2CF9AE}" pid="127" name="KDM_Projektphase">
    <vt:lpwstr/>
  </property>
  <property fmtid="{D5CDD505-2E9C-101B-9397-08002B2CF9AE}" pid="128" name="KDM_QM_Management_Freigabe_5">
    <vt:lpwstr/>
  </property>
  <property fmtid="{D5CDD505-2E9C-101B-9397-08002B2CF9AE}" pid="129" name="KDM_Wiedervorlageadressat">
    <vt:lpwstr/>
  </property>
  <property fmtid="{D5CDD505-2E9C-101B-9397-08002B2CF9AE}" pid="130" name="KDM_Projektleiter">
    <vt:lpwstr/>
  </property>
  <property fmtid="{D5CDD505-2E9C-101B-9397-08002B2CF9AE}" pid="131" name="KDM_QM_Freigabe">
    <vt:lpwstr/>
  </property>
  <property fmtid="{D5CDD505-2E9C-101B-9397-08002B2CF9AE}" pid="132" name="KDM_Vertrags_Laufzeit">
    <vt:lpwstr/>
  </property>
  <property fmtid="{D5CDD505-2E9C-101B-9397-08002B2CF9AE}" pid="133" name="HW_ObjectName">
    <vt:lpwstr>KABEG_WOLFSBERG_Powerpoint_Vorlage.ppt</vt:lpwstr>
  </property>
  <property fmtid="{D5CDD505-2E9C-101B-9397-08002B2CF9AE}" pid="134" name="KDM_Archivierungsort">
    <vt:lpwstr/>
  </property>
  <property fmtid="{D5CDD505-2E9C-101B-9397-08002B2CF9AE}" pid="135" name="KDM_Geschäftszahl">
    <vt:lpwstr/>
  </property>
  <property fmtid="{D5CDD505-2E9C-101B-9397-08002B2CF9AE}" pid="136" name="DocumentType">
    <vt:lpwstr>Generic</vt:lpwstr>
  </property>
  <property fmtid="{D5CDD505-2E9C-101B-9397-08002B2CF9AE}" pid="137" name="KDM_GewNummer">
    <vt:lpwstr/>
  </property>
  <property fmtid="{D5CDD505-2E9C-101B-9397-08002B2CF9AE}" pid="138" name="KDM_LKH">
    <vt:lpwstr/>
  </property>
  <property fmtid="{D5CDD505-2E9C-101B-9397-08002B2CF9AE}" pid="139" name="KDM_Person">
    <vt:lpwstr/>
  </property>
  <property fmtid="{D5CDD505-2E9C-101B-9397-08002B2CF9AE}" pid="140" name="KDM_Rechtsmaterie">
    <vt:lpwstr/>
  </property>
  <property fmtid="{D5CDD505-2E9C-101B-9397-08002B2CF9AE}" pid="141" name="KDM_Verantwortlicher">
    <vt:lpwstr/>
  </property>
  <property fmtid="{D5CDD505-2E9C-101B-9397-08002B2CF9AE}" pid="142" name="KDM_Vertrags_Verantwortlicher">
    <vt:lpwstr/>
  </property>
  <property fmtid="{D5CDD505-2E9C-101B-9397-08002B2CF9AE}" pid="143" name="KDM_Berufsgruppe">
    <vt:lpwstr/>
  </property>
  <property fmtid="{D5CDD505-2E9C-101B-9397-08002B2CF9AE}" pid="144" name="KDM_Hersteller">
    <vt:lpwstr/>
  </property>
  <property fmtid="{D5CDD505-2E9C-101B-9397-08002B2CF9AE}" pid="145" name="KDM_Projekte">
    <vt:lpwstr/>
  </property>
  <property fmtid="{D5CDD505-2E9C-101B-9397-08002B2CF9AE}" pid="146" name="KDM_QM_Freigeber">
    <vt:lpwstr/>
  </property>
  <property fmtid="{D5CDD505-2E9C-101B-9397-08002B2CF9AE}" pid="147" name="HW_OID">
    <vt:lpwstr>ID-0.96811564-1</vt:lpwstr>
  </property>
  <property fmtid="{D5CDD505-2E9C-101B-9397-08002B2CF9AE}" pid="148" name="KDM_Behoerde">
    <vt:lpwstr/>
  </property>
  <property fmtid="{D5CDD505-2E9C-101B-9397-08002B2CF9AE}" pid="149" name="KDM_Personendokument">
    <vt:lpwstr/>
  </property>
  <property fmtid="{D5CDD505-2E9C-101B-9397-08002B2CF9AE}" pid="150" name="KDM_Planende">
    <vt:lpwstr/>
  </property>
  <property fmtid="{D5CDD505-2E9C-101B-9397-08002B2CF9AE}" pid="151" name="KDM_Team">
    <vt:lpwstr/>
  </property>
  <property fmtid="{D5CDD505-2E9C-101B-9397-08002B2CF9AE}" pid="152" name="KDM_Vertragspartner_WO">
    <vt:lpwstr/>
  </property>
  <property fmtid="{D5CDD505-2E9C-101B-9397-08002B2CF9AE}" pid="153" name="KDM_Vertragsstatus">
    <vt:lpwstr/>
  </property>
</Properties>
</file>